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9" r:id="rId3"/>
    <p:sldId id="257" r:id="rId4"/>
    <p:sldId id="277" r:id="rId5"/>
    <p:sldId id="258" r:id="rId6"/>
    <p:sldId id="261" r:id="rId7"/>
    <p:sldId id="263" r:id="rId8"/>
    <p:sldId id="282" r:id="rId9"/>
    <p:sldId id="281" r:id="rId10"/>
    <p:sldId id="267" r:id="rId11"/>
    <p:sldId id="269" r:id="rId12"/>
    <p:sldId id="286" r:id="rId13"/>
    <p:sldId id="278" r:id="rId14"/>
    <p:sldId id="279" r:id="rId15"/>
    <p:sldId id="287" r:id="rId16"/>
    <p:sldId id="285" r:id="rId17"/>
    <p:sldId id="264" r:id="rId18"/>
    <p:sldId id="268" r:id="rId19"/>
    <p:sldId id="266" r:id="rId20"/>
    <p:sldId id="265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2CC"/>
    <a:srgbClr val="F8FCF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5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4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8D93D8-2907-49F7-89E2-CE7365430826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7B1616-6F30-4D61-AE60-D8E8ADB2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5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63963-0AF6-0E57-779C-95824D1B3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703D59-A0B2-522C-83F7-0D4E4580DC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98E18-58BD-E53B-DF5F-A3A1E70DB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0DC109-5461-E3E6-F42F-F0D16D52C0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B218E3-4ABA-AC56-351F-CBEB0B5B8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556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C3D-9818-5669-1967-2BB1AF13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DCEA03-374D-C807-928B-E684E1DE47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5467C4-6DAE-900B-2086-D1E791AB8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0E4462-C86D-3634-E1EA-471D376EC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04528-79EA-937B-54FC-AEB08EF4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5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9478A7-B40A-B267-B082-8687B77CB7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A966B-2B0D-DE89-59F2-9CEC82E35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DAE27-D601-A7BB-6ED2-9A668E1D6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340D3-E51F-6DFE-6B75-3A675059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33135-9793-1541-9EB8-49C720D70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449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FB99E-5BB2-0889-200D-94125E882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29" y="136525"/>
            <a:ext cx="10515600" cy="454682"/>
          </a:xfrm>
        </p:spPr>
        <p:txBody>
          <a:bodyPr/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B697E-8D76-E725-DA6D-8E7559A728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723" y="980593"/>
            <a:ext cx="5518456" cy="4351338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/>
            </a:lvl1pPr>
            <a:lvl2pPr marL="800100" indent="-342900">
              <a:buFont typeface="+mj-lt"/>
              <a:buAutoNum type="alphaLcParenR"/>
              <a:defRPr sz="1800"/>
            </a:lvl2pPr>
            <a:lvl3pPr marL="1314450" indent="-400050">
              <a:buFont typeface="+mj-lt"/>
              <a:buAutoNum type="romanLcPeriod"/>
              <a:defRPr sz="1600"/>
            </a:lvl3pPr>
            <a:lvl4pPr marL="1771650" indent="-400050">
              <a:buFont typeface="+mj-lt"/>
              <a:buAutoNum type="romanLcPeriod"/>
              <a:defRPr sz="1400"/>
            </a:lvl4pPr>
            <a:lvl5pPr marL="2228850" indent="-400050">
              <a:buFont typeface="+mj-lt"/>
              <a:buAutoNum type="romanLcPeriod"/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92BFA-C376-1AAB-B7F4-649739949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EFDA4-9D5A-75DB-2E7E-85CB51120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2837A-4A4A-8D81-CFEE-DE232EEF19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9E038CE-58F3-D858-5094-E547BF5C468E}"/>
              </a:ext>
            </a:extLst>
          </p:cNvPr>
          <p:cNvCxnSpPr/>
          <p:nvPr userDrawn="1"/>
        </p:nvCxnSpPr>
        <p:spPr>
          <a:xfrm>
            <a:off x="157129" y="744132"/>
            <a:ext cx="11799439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5866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5A650-0DA8-0C72-1399-25E9D9666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EA50AD-4F08-07E3-FBF7-8C705163A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4DD221-310E-72B5-6F81-4665A4C58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99696-04F8-2FDA-D03E-B4A76E8CC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302C0A-8FD0-9EC2-F657-C4CB21BB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14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AE69E-C7ED-C6AE-CEA8-6C3E7306DA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2A46D-FD1F-E0D6-A619-BA203CA6A2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DC7F76-FFD0-683C-D30A-6AB5B445E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1C9615-61C5-3EB9-7DBC-5DCC3BD76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4C38B4-E690-C58B-7F70-0D1892AF5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9A0831-7701-C753-DBF3-34D6BBBB1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13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3507C-3F6D-8EC5-3A0A-8A4C3169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DCFA6F-A7EA-5A0D-DAAB-AD54D65CA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BF8ED8-6207-06D6-2917-4386B6FB77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A1CEE6-FB24-7DB2-E830-76B773DAD7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6D5E8F-8E15-3263-619B-2096E094B7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5B21480-8790-EF6C-F432-F611654D4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876CAF-E106-57B4-A0C1-7BDB2ED89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D12D74-B9DA-4466-2D64-A7B75815E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684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C437A-D987-FDEF-2969-81F4F00564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C5CDF-9DC3-CA1C-298F-59EE5FF4C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E96A24-430C-741C-395D-819BD8532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84DA862-1829-9C93-4DDE-64A0D2259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40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BCD85D-D6F6-433E-BC6C-4B9731BD6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35143C-47F7-E0B4-0C49-E5BF642D1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5CA57C-7319-3335-771A-5F665F43A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59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41FDCB-9E30-9E13-B463-4E2FB39490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F5368E-2261-25F9-25F9-6478394B5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91C8C3-C473-9D8A-D578-EA9F04984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D563BD-F93C-A1A9-D992-46F4FF9CB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3F87CC-A07B-AC7A-0DBA-FC731EDE8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08B31C-33D5-8D92-1099-3112CA51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454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1AB03-5260-00A3-2FE9-A1A6D4B4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A855AD-E939-828B-C295-D0C9F73ADA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333007-AB3B-57ED-26EE-7E88C376B4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B39C1-E9F4-3B83-9E3D-70E71BAAF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A85753-F631-BE29-E106-155DEA199D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61C4A4-9BB7-B9F3-3315-4772EF869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5076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36ACF4-2515-E231-8E8B-FFACD6772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C03A95-F897-5400-365E-873C29F7A6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519C9-04F3-C1C4-6C05-59ACB88986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D4F22-9E79-45A7-A2DC-DCD5EDF44B52}" type="datetimeFigureOut">
              <a:rPr lang="en-US" smtClean="0"/>
              <a:t>10/26/2023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835DC1-E53E-941F-C6F9-6928F6B3D6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F099C5-9410-D0D0-BEA0-CC2EDC6B5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19EC8-E654-4028-A8F5-1EB3F503E3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0712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emf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0.emf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image" Target="../media/image23.emf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celestrak.org/NORAD/elements/gp.php?GROUP=stations&amp;FORMAT=tle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692DF-0100-7362-84DF-EF78F1316C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60189"/>
            <a:ext cx="9144000" cy="2387600"/>
          </a:xfrm>
        </p:spPr>
        <p:txBody>
          <a:bodyPr/>
          <a:lstStyle/>
          <a:p>
            <a:r>
              <a:rPr lang="en-US" dirty="0"/>
              <a:t>Spacecraft Estimation and Control</a:t>
            </a:r>
          </a:p>
        </p:txBody>
      </p:sp>
    </p:spTree>
    <p:extLst>
      <p:ext uri="{BB962C8B-B14F-4D97-AF65-F5344CB8AC3E}">
        <p14:creationId xmlns:p14="http://schemas.microsoft.com/office/powerpoint/2010/main" val="35940310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Coarse 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1EB49-8431-D49B-4843-5A68E6ABF014}"/>
              </a:ext>
            </a:extLst>
          </p:cNvPr>
          <p:cNvSpPr txBox="1"/>
          <p:nvPr/>
        </p:nvSpPr>
        <p:spPr>
          <a:xfrm>
            <a:off x="469900" y="1102053"/>
            <a:ext cx="4648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Basic control law: (coarse correction)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3929EB-5EA0-453C-E9E4-4F956ED19925}"/>
                  </a:ext>
                </a:extLst>
              </p:cNvPr>
              <p:cNvSpPr txBox="1"/>
              <p:nvPr/>
            </p:nvSpPr>
            <p:spPr>
              <a:xfrm>
                <a:off x="469900" y="1991687"/>
                <a:ext cx="5392636" cy="3915624"/>
              </a:xfrm>
              <a:prstGeom prst="rect">
                <a:avLst/>
              </a:prstGeom>
              <a:solidFill>
                <a:srgbClr val="FFF2CC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sz="1400" b="1" dirty="0"/>
                  <a:t>Step 1: </a:t>
                </a:r>
                <a:r>
                  <a:rPr lang="en-US" sz="1400" dirty="0"/>
                  <a:t>Calculate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sz="1400" dirty="0"/>
                  <a:t>:</a:t>
                </a:r>
              </a:p>
              <a:p>
                <a:endParaRPr lang="en-US" sz="1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𝑓𝑠𝑛</m:t>
                          </m:r>
                        </m:sub>
                      </m:sSub>
                      <m:sSubSup>
                        <m:sSubSup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𝑎𝑡𝑡𝑖𝑡𝑢𝑑𝑒</m:t>
                          </m:r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  <m:sup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</m:oMath>
                  </m:oMathPara>
                </a14:m>
                <a:endParaRPr lang="en-US" sz="1400" dirty="0"/>
              </a:p>
              <a:p>
                <a:endParaRPr lang="en-US" sz="1400" dirty="0"/>
              </a:p>
              <a:p>
                <a:r>
                  <a:rPr lang="en-US" sz="1400" b="1" dirty="0"/>
                  <a:t>Step 2: </a:t>
                </a:r>
                <a:r>
                  <a:rPr lang="en-US" sz="1400" dirty="0"/>
                  <a:t>Say we want our desired angular velocity to be in the direction of the error: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eqArr>
                          <m:eqArrPr>
                            <m:ctrlP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sz="1400" b="0" i="1" smtClean="0">
                                <a:latin typeface="Cambria Math" panose="02040503050406030204" pitchFamily="18" charset="0"/>
                              </a:rPr>
                              <m:t>𝜃</m:t>
                            </m:r>
                          </m:e>
                          <m:e>
                            <m:r>
                              <a:rPr lang="en-US" sz="1400" i="1" smtClean="0">
                                <a:latin typeface="Cambria Math" panose="02040503050406030204" pitchFamily="18" charset="0"/>
                              </a:rPr>
                              <m:t>⋯</m:t>
                            </m:r>
                          </m:e>
                          <m:e>
                            <m:r>
                              <a:rPr lang="en-US" sz="1400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</m:eqArr>
                      </m:e>
                    </m:d>
                  </m:oMath>
                </a14:m>
                <a:r>
                  <a:rPr lang="en-US" sz="1400" dirty="0"/>
                  <a:t>)</a:t>
                </a:r>
              </a:p>
              <a:p>
                <a:endParaRPr lang="en-US" sz="1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𝑤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𝑑𝑒𝑠𝑖𝑟𝑒𝑑</m:t>
                          </m:r>
                        </m:sub>
                      </m:sSub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sub>
                      </m:sSub>
                    </m:oMath>
                  </m:oMathPara>
                </a14:m>
                <a:endParaRPr lang="en-US" sz="1400" b="1" dirty="0"/>
              </a:p>
              <a:p>
                <a:endParaRPr lang="en-US" sz="1400" b="1" dirty="0"/>
              </a:p>
              <a:p>
                <a:r>
                  <a:rPr lang="en-US" sz="1400" b="1" dirty="0"/>
                  <a:t>Step 3: </a:t>
                </a:r>
                <a:r>
                  <a:rPr lang="en-US" sz="1400" dirty="0"/>
                  <a:t>Since we may have some initial angular velocity, we want our angular velocity increment provided by torques,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sz="1400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400" b="0" i="1" smtClean="0">
                            <a:latin typeface="Cambria Math" panose="02040503050406030204" pitchFamily="18" charset="0"/>
                          </a:rPr>
                          <m:t>𝑎𝑐𝑡</m:t>
                        </m:r>
                      </m:sub>
                    </m:sSub>
                    <m:r>
                      <a:rPr lang="en-US" sz="1400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sz="1400" dirty="0"/>
                  <a:t> to be converted to torques using the angular velocity dynamics equation:</a:t>
                </a:r>
              </a:p>
              <a:p>
                <a:endParaRPr lang="en-US" sz="1400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d>
                        <m:d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sz="1400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sz="1400" b="1" i="0" smtClean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num>
                            <m:den>
                              <m:r>
                                <a:rPr lang="en-US" sz="1400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sz="1400" b="1" i="0" smtClean="0">
                                  <a:latin typeface="Cambria Math" panose="02040503050406030204" pitchFamily="18" charset="0"/>
                                </a:rPr>
                                <m:t>𝐭</m:t>
                              </m:r>
                            </m:den>
                          </m:f>
                        </m:e>
                      </m:d>
                      <m:r>
                        <a:rPr lang="en-US" sz="1400" b="1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  <m:t>𝒅𝒆𝒔𝒊𝒓𝒆𝒅</m:t>
                                  </m:r>
                                </m:sub>
                              </m:sSub>
                              <m:r>
                                <a:rPr lang="en-US" sz="1400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sz="1400" b="1" i="1" smtClean="0">
                                      <a:latin typeface="Cambria Math" panose="02040503050406030204" pitchFamily="18" charset="0"/>
                                    </a:rPr>
                                    <m:t>𝒂𝒄𝒕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sz="1400" b="0" i="0" smtClean="0">
                              <a:latin typeface="Cambria Math" panose="02040503050406030204" pitchFamily="18" charset="0"/>
                            </a:rPr>
                            <m:t>Δt</m:t>
                          </m:r>
                        </m:den>
                      </m:f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sz="14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sz="1400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sz="1400" b="1" i="1" smtClean="0">
                          <a:latin typeface="Cambria Math" panose="02040503050406030204" pitchFamily="18" charset="0"/>
                        </a:rPr>
                        <m:t>𝝎</m:t>
                      </m:r>
                    </m:oMath>
                  </m:oMathPara>
                </a14:m>
                <a:endParaRPr lang="en-US" sz="14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3929EB-5EA0-453C-E9E4-4F956ED199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900" y="1991687"/>
                <a:ext cx="5392636" cy="3915624"/>
              </a:xfrm>
              <a:prstGeom prst="rect">
                <a:avLst/>
              </a:prstGeom>
              <a:blipFill>
                <a:blip r:embed="rId2"/>
                <a:stretch>
                  <a:fillRect l="-225" t="-155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DA369B-D61C-4C92-9525-29D36B0BB414}"/>
              </a:ext>
            </a:extLst>
          </p:cNvPr>
          <p:cNvCxnSpPr>
            <a:cxnSpLocks/>
          </p:cNvCxnSpPr>
          <p:nvPr/>
        </p:nvCxnSpPr>
        <p:spPr>
          <a:xfrm>
            <a:off x="469900" y="1587500"/>
            <a:ext cx="3609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D6CF56A5-9657-B5A6-E4A1-1C6CAD005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5411" y="1893618"/>
            <a:ext cx="3686689" cy="385816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2FA3D1E-6566-D166-0F13-30CF59237A17}"/>
              </a:ext>
            </a:extLst>
          </p:cNvPr>
          <p:cNvSpPr txBox="1"/>
          <p:nvPr/>
        </p:nvSpPr>
        <p:spPr>
          <a:xfrm>
            <a:off x="9321800" y="4787900"/>
            <a:ext cx="187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 </a:t>
            </a:r>
            <a:r>
              <a:rPr lang="en-US" dirty="0" err="1"/>
              <a:t>mN</a:t>
            </a:r>
            <a:r>
              <a:rPr lang="en-US" dirty="0"/>
              <a:t> m</a:t>
            </a:r>
          </a:p>
        </p:txBody>
      </p:sp>
    </p:spTree>
    <p:extLst>
      <p:ext uri="{BB962C8B-B14F-4D97-AF65-F5344CB8AC3E}">
        <p14:creationId xmlns:p14="http://schemas.microsoft.com/office/powerpoint/2010/main" val="41746324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Coarse Control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D9D79A-FC98-8FE6-30A0-0F84FA27422C}"/>
              </a:ext>
            </a:extLst>
          </p:cNvPr>
          <p:cNvSpPr txBox="1"/>
          <p:nvPr/>
        </p:nvSpPr>
        <p:spPr>
          <a:xfrm>
            <a:off x="7499506" y="327064"/>
            <a:ext cx="453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torque = 0.05 Nm, Max </a:t>
            </a:r>
            <a:r>
              <a:rPr lang="en-US" dirty="0" err="1"/>
              <a:t>w_des</a:t>
            </a:r>
            <a:r>
              <a:rPr lang="en-US" dirty="0"/>
              <a:t> = 0.2 rad/s</a:t>
            </a:r>
          </a:p>
        </p:txBody>
      </p:sp>
      <p:pic>
        <p:nvPicPr>
          <p:cNvPr id="10" name="orbit_with_control">
            <a:hlinkClick r:id="" action="ppaction://media"/>
            <a:extLst>
              <a:ext uri="{FF2B5EF4-FFF2-40B4-BE49-F238E27FC236}">
                <a16:creationId xmlns:a16="http://schemas.microsoft.com/office/drawing/2014/main" id="{E42DCECB-B65D-0441-0637-1E6692F830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43479" y="1138005"/>
            <a:ext cx="4990078" cy="42227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A36F175-6F25-6A8E-2496-187514F4F77C}"/>
              </a:ext>
            </a:extLst>
          </p:cNvPr>
          <p:cNvSpPr txBox="1"/>
          <p:nvPr/>
        </p:nvSpPr>
        <p:spPr>
          <a:xfrm>
            <a:off x="356863" y="5396829"/>
            <a:ext cx="3658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10x 	sped up for </a:t>
            </a:r>
            <a:r>
              <a:rPr lang="en-US" dirty="0" err="1"/>
              <a:t>manuever</a:t>
            </a:r>
            <a:endParaRPr lang="en-US" dirty="0"/>
          </a:p>
          <a:p>
            <a:r>
              <a:rPr lang="en-US" dirty="0"/>
              <a:t>100x 	sped up for orbit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6001C0-89A6-68CA-9DCA-091FB754A7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1508760"/>
            <a:ext cx="91440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808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6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orbit_with_control">
            <a:hlinkClick r:id="" action="ppaction://media"/>
            <a:extLst>
              <a:ext uri="{FF2B5EF4-FFF2-40B4-BE49-F238E27FC236}">
                <a16:creationId xmlns:a16="http://schemas.microsoft.com/office/drawing/2014/main" id="{B780D74B-B753-6314-1176-420A55365E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43479" y="1138005"/>
            <a:ext cx="4990078" cy="422274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7CFE55C-5940-D7CE-FBDD-96E9D3D68A7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1508760"/>
            <a:ext cx="9144000" cy="3657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Coarse Control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D9D79A-FC98-8FE6-30A0-0F84FA27422C}"/>
              </a:ext>
            </a:extLst>
          </p:cNvPr>
          <p:cNvSpPr txBox="1"/>
          <p:nvPr/>
        </p:nvSpPr>
        <p:spPr>
          <a:xfrm>
            <a:off x="7499506" y="327064"/>
            <a:ext cx="453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torque = 0.05 Nm, Max </a:t>
            </a:r>
            <a:r>
              <a:rPr lang="en-US" dirty="0" err="1"/>
              <a:t>w_des</a:t>
            </a:r>
            <a:r>
              <a:rPr lang="en-US" dirty="0"/>
              <a:t> = 0.2 rad/s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CAB818-DF6F-3543-F6A5-4D16EC5F81C8}"/>
              </a:ext>
            </a:extLst>
          </p:cNvPr>
          <p:cNvSpPr/>
          <p:nvPr/>
        </p:nvSpPr>
        <p:spPr>
          <a:xfrm>
            <a:off x="10134600" y="4598894"/>
            <a:ext cx="1689100" cy="289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86BDDD-E9FE-25C5-4FE6-78F9E7E873AE}"/>
              </a:ext>
            </a:extLst>
          </p:cNvPr>
          <p:cNvSpPr txBox="1"/>
          <p:nvPr/>
        </p:nvSpPr>
        <p:spPr>
          <a:xfrm>
            <a:off x="8110571" y="5740606"/>
            <a:ext cx="3924300" cy="646331"/>
          </a:xfrm>
          <a:prstGeom prst="rect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- Steady-state error (no surprise)</a:t>
            </a:r>
          </a:p>
          <a:p>
            <a:r>
              <a:rPr lang="en-US" dirty="0"/>
              <a:t>- Almost all in the body pitch direction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0AAE0DF-E97F-DFFF-0C5E-03B97CF59C90}"/>
              </a:ext>
            </a:extLst>
          </p:cNvPr>
          <p:cNvCxnSpPr>
            <a:cxnSpLocks/>
            <a:stCxn id="15" idx="0"/>
            <a:endCxn id="14" idx="2"/>
          </p:cNvCxnSpPr>
          <p:nvPr/>
        </p:nvCxnSpPr>
        <p:spPr>
          <a:xfrm flipV="1">
            <a:off x="10072721" y="4888006"/>
            <a:ext cx="906429" cy="8526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E4B3B83-ECC2-4779-E7B0-110CCD00DB9A}"/>
              </a:ext>
            </a:extLst>
          </p:cNvPr>
          <p:cNvCxnSpPr>
            <a:cxnSpLocks/>
          </p:cNvCxnSpPr>
          <p:nvPr/>
        </p:nvCxnSpPr>
        <p:spPr>
          <a:xfrm flipV="1">
            <a:off x="5042647" y="4733365"/>
            <a:ext cx="0" cy="10072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C64B655F-6F94-0CE6-C582-DF5767EEE5F9}"/>
              </a:ext>
            </a:extLst>
          </p:cNvPr>
          <p:cNvSpPr txBox="1"/>
          <p:nvPr/>
        </p:nvSpPr>
        <p:spPr>
          <a:xfrm>
            <a:off x="4591050" y="5740606"/>
            <a:ext cx="1789579" cy="646331"/>
          </a:xfrm>
          <a:prstGeom prst="rect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RW over torque and saturated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9202645-98BD-2D7D-2B04-B2BC088D38AC}"/>
              </a:ext>
            </a:extLst>
          </p:cNvPr>
          <p:cNvSpPr txBox="1"/>
          <p:nvPr/>
        </p:nvSpPr>
        <p:spPr>
          <a:xfrm>
            <a:off x="356863" y="5396829"/>
            <a:ext cx="3658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10x 	sped up for </a:t>
            </a:r>
            <a:r>
              <a:rPr lang="en-US" dirty="0" err="1"/>
              <a:t>manuever</a:t>
            </a:r>
            <a:endParaRPr lang="en-US" dirty="0"/>
          </a:p>
          <a:p>
            <a:r>
              <a:rPr lang="en-US" dirty="0"/>
              <a:t>100x 	sped up for orbit</a:t>
            </a:r>
          </a:p>
        </p:txBody>
      </p:sp>
    </p:spTree>
    <p:extLst>
      <p:ext uri="{BB962C8B-B14F-4D97-AF65-F5344CB8AC3E}">
        <p14:creationId xmlns:p14="http://schemas.microsoft.com/office/powerpoint/2010/main" val="2123512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6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Fine Control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01EB49-8431-D49B-4843-5A68E6ABF014}"/>
              </a:ext>
            </a:extLst>
          </p:cNvPr>
          <p:cNvSpPr txBox="1"/>
          <p:nvPr/>
        </p:nvSpPr>
        <p:spPr>
          <a:xfrm>
            <a:off x="254000" y="1065892"/>
            <a:ext cx="947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Basic control law: (fine correction – linear </a:t>
            </a:r>
            <a:r>
              <a:rPr lang="en-US" dirty="0" err="1"/>
              <a:t>euler</a:t>
            </a:r>
            <a:r>
              <a:rPr lang="en-US" dirty="0"/>
              <a:t> angles with integral compensation)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3929EB-5EA0-453C-E9E4-4F956ED19925}"/>
                  </a:ext>
                </a:extLst>
              </p:cNvPr>
              <p:cNvSpPr txBox="1"/>
              <p:nvPr/>
            </p:nvSpPr>
            <p:spPr>
              <a:xfrm>
                <a:off x="469900" y="2361849"/>
                <a:ext cx="11061700" cy="3175741"/>
              </a:xfrm>
              <a:prstGeom prst="rect">
                <a:avLst/>
              </a:prstGeom>
              <a:solidFill>
                <a:srgbClr val="FFF2CC">
                  <a:alpha val="50196"/>
                </a:srgb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Step 1: </a:t>
                </a:r>
                <a:r>
                  <a:rPr lang="en-US" dirty="0"/>
                  <a:t>Calculate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</m:oMath>
                </a14:m>
                <a:r>
                  <a:rPr lang="en-US" dirty="0"/>
                  <a:t>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𝑓𝑠𝑛</m:t>
                          </m:r>
                        </m:sub>
                      </m:sSub>
                      <m:sSubSup>
                        <m:sSub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𝑞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𝑎𝑡𝑡𝑖𝑡𝑢𝑑𝑒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</m:sSubSup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b="1" dirty="0"/>
                  <a:t>Step 2: </a:t>
                </a:r>
                <a:r>
                  <a:rPr lang="en-US" dirty="0"/>
                  <a:t>If our body axes are approximately aligned with </a:t>
                </a:r>
                <a:r>
                  <a:rPr lang="en-US" dirty="0" err="1"/>
                  <a:t>fsn</a:t>
                </a:r>
                <a:r>
                  <a:rPr lang="en-US" dirty="0"/>
                  <a:t> axes and angular velocity is small,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endParaRPr lang="en-US" b="0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𝑒𝑢𝑙𝑒𝑟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𝑒𝑟𝑟𝑜𝑟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b="1" dirty="0"/>
              </a:p>
              <a:p>
                <a:endParaRPr lang="en-US" b="1" dirty="0"/>
              </a:p>
              <a:p>
                <a:r>
                  <a:rPr lang="en-US" b="1" dirty="0"/>
                  <a:t>Step 3: </a:t>
                </a:r>
                <a:r>
                  <a:rPr lang="en-US" dirty="0"/>
                  <a:t>Add an extra torque to the torque being supplied by the coarse control stage:</a:t>
                </a:r>
              </a:p>
              <a:p>
                <a:endParaRPr lang="en-US" b="1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𝑐𝑜𝑎𝑟𝑠𝑒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+ 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𝑷𝑰𝑫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𝒂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𝑒𝑟𝑟𝑜𝑟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3929EB-5EA0-453C-E9E4-4F956ED199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9900" y="2361849"/>
                <a:ext cx="11061700" cy="3175741"/>
              </a:xfrm>
              <a:prstGeom prst="rect">
                <a:avLst/>
              </a:prstGeom>
              <a:blipFill>
                <a:blip r:embed="rId2"/>
                <a:stretch>
                  <a:fillRect l="-385" t="-765" b="-574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3DA369B-D61C-4C92-9525-29D36B0BB414}"/>
              </a:ext>
            </a:extLst>
          </p:cNvPr>
          <p:cNvCxnSpPr>
            <a:cxnSpLocks/>
          </p:cNvCxnSpPr>
          <p:nvPr/>
        </p:nvCxnSpPr>
        <p:spPr>
          <a:xfrm>
            <a:off x="254000" y="1587500"/>
            <a:ext cx="793020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/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∫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b="1" dirty="0"/>
              </a:p>
              <a:p>
                <a:endParaRPr lang="en-US" b="1" dirty="0"/>
              </a:p>
              <a:p>
                <a:r>
                  <a:rPr lang="en-US" b="1" dirty="0"/>
                  <a:t>Step 3: </a:t>
                </a:r>
                <a:r>
                  <a:rPr lang="en-US" dirty="0"/>
                  <a:t>Since we may have some initial angular velocity, we want our angular velocity increment provided by torques,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𝑎𝑐𝑡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to be converted to torques using the angular velocity dynamics equation: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num>
                            <m:den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𝐭</m:t>
                              </m:r>
                            </m:den>
                          </m:f>
                        </m:e>
                      </m:d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𝒅𝒆𝒔𝒊𝒓𝒆𝒅</m:t>
                                  </m:r>
                                </m:sub>
                              </m:s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𝒂𝒄𝒕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Δt</m:t>
                          </m:r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blipFill>
                <a:blip r:embed="rId3"/>
                <a:stretch>
                  <a:fillRect l="-489" r="-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1830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rbit_with_control">
            <a:hlinkClick r:id="" action="ppaction://media"/>
            <a:extLst>
              <a:ext uri="{FF2B5EF4-FFF2-40B4-BE49-F238E27FC236}">
                <a16:creationId xmlns:a16="http://schemas.microsoft.com/office/drawing/2014/main" id="{485B7282-D710-0318-203B-885AD2C230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83123" y="1257658"/>
            <a:ext cx="4915694" cy="41598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0A22F4-8ABD-4270-918C-C6921807B5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1508760"/>
            <a:ext cx="9144000" cy="3657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fine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/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∫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b="1" dirty="0"/>
              </a:p>
              <a:p>
                <a:endParaRPr lang="en-US" b="1" dirty="0"/>
              </a:p>
              <a:p>
                <a:r>
                  <a:rPr lang="en-US" b="1" dirty="0"/>
                  <a:t>Step 3: </a:t>
                </a:r>
                <a:r>
                  <a:rPr lang="en-US" dirty="0"/>
                  <a:t>Since we may have some initial angular velocity, we want our angular velocity increment provided by torques,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𝑎𝑐𝑡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to be converted to torques using the angular velocity dynamics equation: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num>
                            <m:den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𝐭</m:t>
                              </m:r>
                            </m:den>
                          </m:f>
                        </m:e>
                      </m:d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𝒅𝒆𝒔𝒊𝒓𝒆𝒅</m:t>
                                  </m:r>
                                </m:sub>
                              </m:s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𝒂𝒄𝒕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Δt</m:t>
                          </m:r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blipFill>
                <a:blip r:embed="rId6"/>
                <a:stretch>
                  <a:fillRect l="-489" r="-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D1139D8E-5000-7FB0-B144-86FB64B1C4CE}"/>
              </a:ext>
            </a:extLst>
          </p:cNvPr>
          <p:cNvSpPr txBox="1"/>
          <p:nvPr/>
        </p:nvSpPr>
        <p:spPr>
          <a:xfrm>
            <a:off x="7499506" y="327064"/>
            <a:ext cx="453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torque = 0.01 Nm, Max </a:t>
            </a:r>
            <a:r>
              <a:rPr lang="en-US" dirty="0" err="1"/>
              <a:t>w_des</a:t>
            </a:r>
            <a:r>
              <a:rPr lang="en-US" dirty="0"/>
              <a:t> = 0.2 rad/s</a:t>
            </a:r>
          </a:p>
        </p:txBody>
      </p:sp>
    </p:spTree>
    <p:extLst>
      <p:ext uri="{BB962C8B-B14F-4D97-AF65-F5344CB8AC3E}">
        <p14:creationId xmlns:p14="http://schemas.microsoft.com/office/powerpoint/2010/main" val="184083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3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orbit_with_control">
            <a:hlinkClick r:id="" action="ppaction://media"/>
            <a:extLst>
              <a:ext uri="{FF2B5EF4-FFF2-40B4-BE49-F238E27FC236}">
                <a16:creationId xmlns:a16="http://schemas.microsoft.com/office/drawing/2014/main" id="{F1984949-61FE-404E-6AB7-ED92452E98C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483123" y="1257658"/>
            <a:ext cx="4915694" cy="415980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20A22F4-8ABD-4270-918C-C6921807B5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9000" y="1508760"/>
            <a:ext cx="9144000" cy="36576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fine control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/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		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𝝎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∫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 smtClean="0"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𝑒𝑟𝑟𝑜𝑟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𝑑𝑡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1" i="1" smtClean="0">
                                <a:latin typeface="Cambria Math" panose="02040503050406030204" pitchFamily="18" charset="0"/>
                              </a:rPr>
                              <m:t>𝒂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𝑒𝑟𝑟𝑜𝑟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b="1" dirty="0"/>
              </a:p>
              <a:p>
                <a:endParaRPr lang="en-US" b="1" dirty="0"/>
              </a:p>
              <a:p>
                <a:r>
                  <a:rPr lang="en-US" b="1" dirty="0"/>
                  <a:t>Step 3: </a:t>
                </a:r>
                <a:r>
                  <a:rPr lang="en-US" dirty="0"/>
                  <a:t>Since we may have some initial angular velocity, we want our angular velocity increment provided by torques,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Δ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𝜔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𝑑𝑒𝑠𝑖𝑟𝑒𝑑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𝑎𝑐𝑡</m:t>
                        </m:r>
                      </m:sub>
                    </m:sSub>
                    <m:r>
                      <a:rPr lang="en-US" b="0" i="0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to be converted to torques using the angular velocity dynamics equation:</a:t>
                </a:r>
              </a:p>
              <a:p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d>
                        <m:d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num>
                            <m:den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𝚫</m:t>
                              </m:r>
                              <m:r>
                                <a:rPr lang="en-US" b="1" i="0" smtClean="0">
                                  <a:latin typeface="Cambria Math" panose="02040503050406030204" pitchFamily="18" charset="0"/>
                                </a:rPr>
                                <m:t>𝐭</m:t>
                              </m:r>
                            </m:den>
                          </m:f>
                        </m:e>
                      </m:d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𝑰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𝒃</m:t>
                              </m:r>
                            </m:sub>
                          </m:sSub>
                          <m:d>
                            <m:d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𝒅𝒆𝒔𝒊𝒓𝒆𝒅</m:t>
                                  </m:r>
                                </m:sub>
                              </m:s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𝝎</m:t>
                                  </m:r>
                                </m:e>
                                <m:sub>
                                  <m:r>
                                    <a:rPr lang="en-US" b="1" i="1" smtClean="0">
                                      <a:latin typeface="Cambria Math" panose="02040503050406030204" pitchFamily="18" charset="0"/>
                                    </a:rPr>
                                    <m:t>𝒂𝒄𝒕</m:t>
                                  </m:r>
                                </m:sub>
                              </m:sSub>
                            </m:e>
                          </m:d>
                        </m:num>
                        <m:den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Δt</m:t>
                          </m:r>
                        </m:den>
                      </m:f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𝝎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𝒙</m:t>
                          </m:r>
                        </m:sub>
                      </m:sSub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𝑰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𝒃</m:t>
                          </m:r>
                        </m:sub>
                      </m:sSub>
                      <m:r>
                        <a:rPr lang="en-US" b="1" i="1" smtClean="0">
                          <a:latin typeface="Cambria Math" panose="02040503050406030204" pitchFamily="18" charset="0"/>
                        </a:rPr>
                        <m:t>𝝎</m:t>
                      </m:r>
                    </m:oMath>
                  </m:oMathPara>
                </a14:m>
                <a:endParaRPr lang="en-US" dirty="0"/>
              </a:p>
              <a:p>
                <a:endParaRPr lang="en-US" b="1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CB652561-0763-C732-4D0B-337F20E8062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70174" y="8152249"/>
                <a:ext cx="9966325" cy="2696700"/>
              </a:xfrm>
              <a:prstGeom prst="rect">
                <a:avLst/>
              </a:prstGeom>
              <a:blipFill>
                <a:blip r:embed="rId6"/>
                <a:stretch>
                  <a:fillRect l="-489" r="-9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Rectangle 8">
            <a:extLst>
              <a:ext uri="{FF2B5EF4-FFF2-40B4-BE49-F238E27FC236}">
                <a16:creationId xmlns:a16="http://schemas.microsoft.com/office/drawing/2014/main" id="{01738D5F-E724-398E-1E0B-38F5E3F2A5D7}"/>
              </a:ext>
            </a:extLst>
          </p:cNvPr>
          <p:cNvSpPr/>
          <p:nvPr/>
        </p:nvSpPr>
        <p:spPr>
          <a:xfrm>
            <a:off x="10208435" y="2783346"/>
            <a:ext cx="317500" cy="1587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1139D8E-5000-7FB0-B144-86FB64B1C4CE}"/>
              </a:ext>
            </a:extLst>
          </p:cNvPr>
          <p:cNvSpPr txBox="1"/>
          <p:nvPr/>
        </p:nvSpPr>
        <p:spPr>
          <a:xfrm>
            <a:off x="7499506" y="327064"/>
            <a:ext cx="4535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 torque = 0.01 Nm, Max </a:t>
            </a:r>
            <a:r>
              <a:rPr lang="en-US" dirty="0" err="1"/>
              <a:t>w_des</a:t>
            </a:r>
            <a:r>
              <a:rPr lang="en-US" dirty="0"/>
              <a:t> = 0.2 rad/s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BDED7C6-8D92-DB32-8D7C-A89D0D87389F}"/>
              </a:ext>
            </a:extLst>
          </p:cNvPr>
          <p:cNvSpPr txBox="1"/>
          <p:nvPr/>
        </p:nvSpPr>
        <p:spPr>
          <a:xfrm>
            <a:off x="8110571" y="5740606"/>
            <a:ext cx="3924300" cy="646331"/>
          </a:xfrm>
          <a:prstGeom prst="rect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- Integral wind-up when crosses the zero boundary.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AB2DB6B-9FFA-59F7-D65F-C94BA4941220}"/>
              </a:ext>
            </a:extLst>
          </p:cNvPr>
          <p:cNvCxnSpPr>
            <a:cxnSpLocks/>
            <a:stCxn id="8" idx="0"/>
            <a:endCxn id="9" idx="2"/>
          </p:cNvCxnSpPr>
          <p:nvPr/>
        </p:nvCxnSpPr>
        <p:spPr>
          <a:xfrm flipV="1">
            <a:off x="10072721" y="4370846"/>
            <a:ext cx="294464" cy="136976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22D72F9-555C-AFF4-C020-B8B62A43C10D}"/>
              </a:ext>
            </a:extLst>
          </p:cNvPr>
          <p:cNvCxnSpPr>
            <a:cxnSpLocks/>
          </p:cNvCxnSpPr>
          <p:nvPr/>
        </p:nvCxnSpPr>
        <p:spPr>
          <a:xfrm flipV="1">
            <a:off x="5042647" y="4269441"/>
            <a:ext cx="0" cy="147116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248D13C-CDEA-6BC4-FA92-A935180B77F0}"/>
              </a:ext>
            </a:extLst>
          </p:cNvPr>
          <p:cNvSpPr txBox="1"/>
          <p:nvPr/>
        </p:nvSpPr>
        <p:spPr>
          <a:xfrm>
            <a:off x="4591050" y="5740606"/>
            <a:ext cx="2394697" cy="646331"/>
          </a:xfrm>
          <a:prstGeom prst="rect">
            <a:avLst/>
          </a:prstGeom>
          <a:solidFill>
            <a:srgbClr val="FFF2CC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RW within torque and saturation specs</a:t>
            </a:r>
          </a:p>
        </p:txBody>
      </p:sp>
    </p:spTree>
    <p:extLst>
      <p:ext uri="{BB962C8B-B14F-4D97-AF65-F5344CB8AC3E}">
        <p14:creationId xmlns:p14="http://schemas.microsoft.com/office/powerpoint/2010/main" val="1659215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3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78E27FB-B679-EB86-4791-2C0F7521C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29" y="136525"/>
            <a:ext cx="10515600" cy="454682"/>
          </a:xfrm>
        </p:spPr>
        <p:txBody>
          <a:bodyPr/>
          <a:lstStyle/>
          <a:p>
            <a:r>
              <a:rPr lang="en-US" dirty="0"/>
              <a:t>Takeaways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7D0FD07-FFE0-5F8E-3C01-284ECEA222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247" y="1791231"/>
            <a:ext cx="5518456" cy="3811901"/>
          </a:xfrm>
          <a:solidFill>
            <a:srgbClr val="FFF2CC">
              <a:alpha val="50196"/>
            </a:srgbClr>
          </a:solidFill>
          <a:ln>
            <a:solidFill>
              <a:schemeClr val="tx1">
                <a:alpha val="50196"/>
              </a:schemeClr>
            </a:solidFill>
          </a:ln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Since last Friday… I have</a:t>
            </a:r>
          </a:p>
          <a:p>
            <a:endParaRPr lang="en-US" dirty="0"/>
          </a:p>
          <a:p>
            <a:r>
              <a:rPr lang="en-US" dirty="0"/>
              <a:t>Developed a visualization framework for satellite motion</a:t>
            </a:r>
          </a:p>
          <a:p>
            <a:endParaRPr lang="en-US" dirty="0"/>
          </a:p>
          <a:p>
            <a:r>
              <a:rPr lang="en-US" dirty="0"/>
              <a:t>Simulated a realistic orbital path by extracting information from TLE</a:t>
            </a:r>
          </a:p>
          <a:p>
            <a:endParaRPr lang="en-US" dirty="0"/>
          </a:p>
          <a:p>
            <a:r>
              <a:rPr lang="en-US" dirty="0"/>
              <a:t>Developed a Kalman Filter that successfully estimated the gyro bias and attitude for a realistic sensor suite</a:t>
            </a:r>
          </a:p>
          <a:p>
            <a:endParaRPr lang="en-US" dirty="0"/>
          </a:p>
          <a:p>
            <a:r>
              <a:rPr lang="en-US" dirty="0"/>
              <a:t>Developed a hierarchical strategy for attitude control while adhering to actuator constraints</a:t>
            </a:r>
          </a:p>
          <a:p>
            <a:endParaRPr lang="en-US" dirty="0"/>
          </a:p>
          <a:p>
            <a:r>
              <a:rPr lang="en-US" dirty="0"/>
              <a:t>Created a plan of action for further development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E7E07A-9A6A-7E30-62CC-8087810EF10F}"/>
                  </a:ext>
                </a:extLst>
              </p:cNvPr>
              <p:cNvSpPr txBox="1"/>
              <p:nvPr/>
            </p:nvSpPr>
            <p:spPr>
              <a:xfrm>
                <a:off x="6907827" y="3757721"/>
                <a:ext cx="4701701" cy="1450012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Path planning problem: </a:t>
                </a:r>
              </a:p>
              <a:p>
                <a:r>
                  <a:rPr lang="en-US" sz="1400" dirty="0"/>
                  <a:t>- Strategy: unconstrained optimal control : vary final time so that the control is within spec</a:t>
                </a:r>
              </a:p>
              <a:p>
                <a:endParaRPr lang="en-US" dirty="0"/>
              </a:p>
              <a:p>
                <a:r>
                  <a:rPr lang="en-US" dirty="0"/>
                  <a:t>Minimize</a:t>
                </a: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 </m:t>
                    </m:r>
                    <m:nary>
                      <m:naryPr>
                        <m:limLoc m:val="undOvr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4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  <m:sup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𝑓</m:t>
                            </m:r>
                          </m:sub>
                        </m:sSub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b>
                        </m:sSub>
                      </m:e>
                    </m:nary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𝜏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𝜔</m:t>
                            </m:r>
                          </m:e>
                          <m:sup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𝑇</m:t>
                            </m:r>
                          </m:sup>
                        </m:s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7E7E07A-9A6A-7E30-62CC-8087810EF10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07827" y="3757721"/>
                <a:ext cx="4701701" cy="1450012"/>
              </a:xfrm>
              <a:prstGeom prst="rect">
                <a:avLst/>
              </a:prstGeom>
              <a:blipFill>
                <a:blip r:embed="rId2"/>
                <a:stretch>
                  <a:fillRect l="-906" t="-1667" b="-53333"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Arrow: Down 6">
            <a:extLst>
              <a:ext uri="{FF2B5EF4-FFF2-40B4-BE49-F238E27FC236}">
                <a16:creationId xmlns:a16="http://schemas.microsoft.com/office/drawing/2014/main" id="{8C1FCE40-BD9E-7AAC-5213-F2C451862D9D}"/>
              </a:ext>
            </a:extLst>
          </p:cNvPr>
          <p:cNvSpPr/>
          <p:nvPr/>
        </p:nvSpPr>
        <p:spPr>
          <a:xfrm>
            <a:off x="9067366" y="5349661"/>
            <a:ext cx="382621" cy="463547"/>
          </a:xfrm>
          <a:prstGeom prst="down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66203D-7689-25CC-CC3B-82CAACCCABB6}"/>
              </a:ext>
            </a:extLst>
          </p:cNvPr>
          <p:cNvSpPr txBox="1"/>
          <p:nvPr/>
        </p:nvSpPr>
        <p:spPr>
          <a:xfrm>
            <a:off x="6907828" y="5955137"/>
            <a:ext cx="4701701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Generate waypoints and develop controller to adhere to path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16957DD-A82A-8D92-96F2-58638351AC65}"/>
              </a:ext>
            </a:extLst>
          </p:cNvPr>
          <p:cNvSpPr txBox="1"/>
          <p:nvPr/>
        </p:nvSpPr>
        <p:spPr>
          <a:xfrm>
            <a:off x="6907824" y="216885"/>
            <a:ext cx="4701701" cy="12003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Alternate between ode45 to simulate the physics and a discretized model of the controller based on Kalman filtered estimates for a more realistic sim environment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9782F8-F5DB-9363-8DF9-38CD17BA6C36}"/>
              </a:ext>
            </a:extLst>
          </p:cNvPr>
          <p:cNvSpPr txBox="1"/>
          <p:nvPr/>
        </p:nvSpPr>
        <p:spPr>
          <a:xfrm>
            <a:off x="6907827" y="2132977"/>
            <a:ext cx="4701701" cy="92333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Develop a robust waypoint control strategy (angular rate and attitude) and analyze for robustness</a:t>
            </a:r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3BE37FF9-7CD8-4E6B-CE7E-92F55E1E2EAA}"/>
              </a:ext>
            </a:extLst>
          </p:cNvPr>
          <p:cNvSpPr/>
          <p:nvPr/>
        </p:nvSpPr>
        <p:spPr>
          <a:xfrm>
            <a:off x="9067365" y="3180387"/>
            <a:ext cx="382621" cy="463547"/>
          </a:xfrm>
          <a:prstGeom prst="down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0333CE77-B97E-2C23-E8D3-D6DA91C5B3B4}"/>
              </a:ext>
            </a:extLst>
          </p:cNvPr>
          <p:cNvSpPr/>
          <p:nvPr/>
        </p:nvSpPr>
        <p:spPr>
          <a:xfrm>
            <a:off x="9067363" y="1522147"/>
            <a:ext cx="382621" cy="463547"/>
          </a:xfrm>
          <a:prstGeom prst="downArrow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45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Orbital Disturbances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311C-3CDF-D3DB-F0A7-DCC085CC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356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Pt 3: Use realistic actuator 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311C-3CDF-D3DB-F0A7-DCC085CC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188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Actuator 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311C-3CDF-D3DB-F0A7-DCC085CC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6225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Pt 1: Attitude Estimation in Orbit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311C-3CDF-D3DB-F0A7-DCC085CC9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5328" y="2032433"/>
            <a:ext cx="7069783" cy="3285354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Frames of Reference</a:t>
            </a:r>
          </a:p>
          <a:p>
            <a:r>
              <a:rPr lang="en-US" dirty="0"/>
              <a:t>Orbit Simulation</a:t>
            </a:r>
          </a:p>
          <a:p>
            <a:r>
              <a:rPr lang="en-US" dirty="0"/>
              <a:t>Sensors : Locations, Rate, and Noise Characteristics</a:t>
            </a:r>
          </a:p>
          <a:p>
            <a:r>
              <a:rPr lang="en-US" dirty="0"/>
              <a:t>Kalman Filtering Attitude Estimates vs Truth</a:t>
            </a:r>
          </a:p>
          <a:p>
            <a:pPr lvl="1"/>
            <a:r>
              <a:rPr lang="en-US" dirty="0"/>
              <a:t>Star tracker + Gyro</a:t>
            </a:r>
          </a:p>
          <a:p>
            <a:pPr lvl="1"/>
            <a:r>
              <a:rPr lang="en-US" dirty="0"/>
              <a:t>Star tracker + Gyro + Magnetometer</a:t>
            </a:r>
          </a:p>
          <a:p>
            <a:pPr lvl="1"/>
            <a:r>
              <a:rPr lang="en-US" dirty="0"/>
              <a:t>Star tracker + Gyro + Magnetometer</a:t>
            </a:r>
          </a:p>
          <a:p>
            <a:r>
              <a:rPr lang="en-US" dirty="0"/>
              <a:t>Kalman Filtering Position + Attitude Estimates</a:t>
            </a:r>
          </a:p>
          <a:p>
            <a:pPr lvl="1"/>
            <a:r>
              <a:rPr lang="en-US" dirty="0"/>
              <a:t>Star tracker + Gyro + Accelerometer + Magnetometer +  GPS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3A24346-E88F-C652-CDD2-9A4BC3080E6C}"/>
              </a:ext>
            </a:extLst>
          </p:cNvPr>
          <p:cNvSpPr txBox="1"/>
          <p:nvPr/>
        </p:nvSpPr>
        <p:spPr>
          <a:xfrm>
            <a:off x="7683821" y="4182815"/>
            <a:ext cx="4084845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hlinkClick r:id="rId2"/>
              </a:rPr>
              <a:t>https://celestrak.org/NORAD/elements/gp.php?GROUP=stations&amp;FORMAT=tle</a:t>
            </a:r>
            <a:endParaRPr lang="en-US" sz="9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D5E4A27-5AF0-EEC7-3EDF-FAB70749E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83821" y="3767316"/>
            <a:ext cx="4318470" cy="4001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1 25544U 98067A 23294.71555876 .00018021 00000+0 32845-3 0 9990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 Unicode MS"/>
              </a:rPr>
              <a:t>2 25544 51.6434 61.7990 0000769 93.2438 47.7876 15.49523271421418</a:t>
            </a:r>
            <a:r>
              <a:rPr kumimoji="0" lang="en-US" altLang="en-US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B24792-4FF5-374C-D5E8-E547EA5EFEA3}"/>
              </a:ext>
            </a:extLst>
          </p:cNvPr>
          <p:cNvSpPr txBox="1"/>
          <p:nvPr/>
        </p:nvSpPr>
        <p:spPr>
          <a:xfrm>
            <a:off x="7683821" y="2553622"/>
            <a:ext cx="347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Arbitrary Selection: ISS Zarya</a:t>
            </a:r>
          </a:p>
        </p:txBody>
      </p:sp>
    </p:spTree>
    <p:extLst>
      <p:ext uri="{BB962C8B-B14F-4D97-AF65-F5344CB8AC3E}">
        <p14:creationId xmlns:p14="http://schemas.microsoft.com/office/powerpoint/2010/main" val="12517284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Actuator Locations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311C-3CDF-D3DB-F0A7-DCC085CC9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1227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AC467-EC6B-ACFD-46EB-081ECD756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system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22858-1D72-CF4E-FDAB-F0337DEB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08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AC467-EC6B-ACFD-46EB-081ECD756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 system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22858-1D72-CF4E-FDAB-F0337DEB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0779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61DF-8ECB-05CA-5C8A-21A55105E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Pt 4: Detumbling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BC81-DCA6-848A-BBF9-9B7E66DD7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3262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61DF-8ECB-05CA-5C8A-21A55105E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Pt 5: Reentry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BC81-DCA6-848A-BBF9-9B7E66DD7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8272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61DF-8ECB-05CA-5C8A-21A55105E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Pt 6: Landing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BC81-DCA6-848A-BBF9-9B7E66DD7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5950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561DF-8ECB-05CA-5C8A-21A55105E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Pt 7: Launch for specific orbit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B4BC81-DCA6-848A-BBF9-9B7E66DD7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235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6EA3D-FA1F-4D67-D394-A865E9E85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Frames of Reference</a:t>
            </a:r>
          </a:p>
        </p:txBody>
      </p:sp>
      <p:pic>
        <p:nvPicPr>
          <p:cNvPr id="2050" name="Picture 2" descr="enter image description here">
            <a:extLst>
              <a:ext uri="{FF2B5EF4-FFF2-40B4-BE49-F238E27FC236}">
                <a16:creationId xmlns:a16="http://schemas.microsoft.com/office/drawing/2014/main" id="{2B70F59D-1CAB-2094-6E4E-1C0C742098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990" y="1867968"/>
            <a:ext cx="4948270" cy="371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169B1B-E5A2-AF82-AA13-2E7208E02104}"/>
              </a:ext>
            </a:extLst>
          </p:cNvPr>
          <p:cNvSpPr txBox="1"/>
          <p:nvPr/>
        </p:nvSpPr>
        <p:spPr>
          <a:xfrm>
            <a:off x="8410759" y="5183290"/>
            <a:ext cx="525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Nadir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A15EB0-A4A4-5979-8F99-303097F845D1}"/>
              </a:ext>
            </a:extLst>
          </p:cNvPr>
          <p:cNvSpPr txBox="1"/>
          <p:nvPr/>
        </p:nvSpPr>
        <p:spPr>
          <a:xfrm>
            <a:off x="8361360" y="1300031"/>
            <a:ext cx="5749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Zenith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A32DA1-EF46-6AF4-7B31-4822D2480512}"/>
              </a:ext>
            </a:extLst>
          </p:cNvPr>
          <p:cNvSpPr txBox="1"/>
          <p:nvPr/>
        </p:nvSpPr>
        <p:spPr>
          <a:xfrm>
            <a:off x="7388908" y="1392364"/>
            <a:ext cx="32944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Forward, Starboard, Nadir (FSN)</a:t>
            </a:r>
          </a:p>
        </p:txBody>
      </p:sp>
      <p:pic>
        <p:nvPicPr>
          <p:cNvPr id="7" name="Picture 2" descr="undefined">
            <a:extLst>
              <a:ext uri="{FF2B5EF4-FFF2-40B4-BE49-F238E27FC236}">
                <a16:creationId xmlns:a16="http://schemas.microsoft.com/office/drawing/2014/main" id="{6D17C8B7-BB70-A23D-DFC6-B1DF38EEEF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856" y="1926205"/>
            <a:ext cx="4301116" cy="3594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F63762-BD4C-613D-72DC-F099E27A0D2F}"/>
              </a:ext>
            </a:extLst>
          </p:cNvPr>
          <p:cNvSpPr txBox="1"/>
          <p:nvPr/>
        </p:nvSpPr>
        <p:spPr>
          <a:xfrm>
            <a:off x="1328576" y="1253864"/>
            <a:ext cx="3762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Earth Centered Inertial (ECI)</a:t>
            </a:r>
          </a:p>
          <a:p>
            <a:r>
              <a:rPr lang="en-US" b="0" i="0" dirty="0">
                <a:solidFill>
                  <a:srgbClr val="202124"/>
                </a:solidFill>
                <a:effectLst/>
                <a:latin typeface="Google Sans"/>
              </a:rPr>
              <a:t>True Equator, Mean Equinox (</a:t>
            </a:r>
            <a:r>
              <a:rPr lang="en-US" dirty="0"/>
              <a:t>TEME)</a:t>
            </a:r>
          </a:p>
        </p:txBody>
      </p:sp>
    </p:spTree>
    <p:extLst>
      <p:ext uri="{BB962C8B-B14F-4D97-AF65-F5344CB8AC3E}">
        <p14:creationId xmlns:p14="http://schemas.microsoft.com/office/powerpoint/2010/main" val="3261252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43655-394E-3E0B-5CD9-644ECCDDE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Orbit Simulation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970BF-DFD3-7CFA-6AB7-ABA10DA65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211" y="939462"/>
            <a:ext cx="5518456" cy="4083223"/>
          </a:xfrm>
          <a:solidFill>
            <a:srgbClr val="FFF2CC">
              <a:alpha val="38824"/>
            </a:srgbClr>
          </a:solidFill>
          <a:ln>
            <a:solidFill>
              <a:schemeClr val="tx1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b="1" dirty="0"/>
              <a:t>Step 1: </a:t>
            </a:r>
            <a:r>
              <a:rPr lang="en-US" dirty="0"/>
              <a:t>Extract initial conditions (position and velocity) for orbit from TLE using SGP4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Step 2:</a:t>
            </a:r>
            <a:r>
              <a:rPr lang="en-US" dirty="0"/>
              <a:t> Generate an idealized (cylindrical) angular inertia tensor using details for a medium satellite: </a:t>
            </a:r>
          </a:p>
          <a:p>
            <a:pPr marL="0" indent="0">
              <a:buNone/>
            </a:pPr>
            <a:endParaRPr lang="en-US" dirty="0"/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en-US" dirty="0"/>
              <a:t>Mass     = 200 kg (from Outpost specs)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en-US" dirty="0"/>
              <a:t>Length  = 1 meter</a:t>
            </a:r>
          </a:p>
          <a:p>
            <a:pPr marL="685800" lvl="1">
              <a:buFont typeface="Arial" panose="020B0604020202020204" pitchFamily="34" charset="0"/>
              <a:buChar char="•"/>
            </a:pPr>
            <a:r>
              <a:rPr lang="en-US" dirty="0"/>
              <a:t>Radius  = 0.2 meters</a:t>
            </a:r>
          </a:p>
          <a:p>
            <a:pPr marL="685800" lvl="1">
              <a:buFont typeface="Arial" panose="020B0604020202020204" pitchFamily="34" charset="0"/>
              <a:buChar char="•"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Step 3: </a:t>
            </a:r>
            <a:r>
              <a:rPr lang="en-US" dirty="0"/>
              <a:t>Using MATLAB ode45 (Runge </a:t>
            </a:r>
            <a:r>
              <a:rPr lang="en-US" dirty="0" err="1"/>
              <a:t>Kutta</a:t>
            </a:r>
            <a:r>
              <a:rPr lang="en-US" dirty="0"/>
              <a:t> integration) where the state vector is…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6BB976-FFE0-92E1-7AF6-3982848644C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4308" y="942390"/>
            <a:ext cx="5083481" cy="1325336"/>
          </a:xfrm>
          <a:prstGeom prst="rect">
            <a:avLst/>
          </a:prstGeom>
        </p:spPr>
      </p:pic>
      <p:pic>
        <p:nvPicPr>
          <p:cNvPr id="5" name="no_dist_orbit">
            <a:hlinkClick r:id="" action="ppaction://media"/>
            <a:extLst>
              <a:ext uri="{FF2B5EF4-FFF2-40B4-BE49-F238E27FC236}">
                <a16:creationId xmlns:a16="http://schemas.microsoft.com/office/drawing/2014/main" id="{CC442515-BBE5-D2A8-0405-F861876E4A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22332" y="2344207"/>
            <a:ext cx="4744673" cy="421697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C06418-A53C-2637-9220-B9A134D9571E}"/>
                  </a:ext>
                </a:extLst>
              </p:cNvPr>
              <p:cNvSpPr txBox="1"/>
              <p:nvPr/>
            </p:nvSpPr>
            <p:spPr>
              <a:xfrm>
                <a:off x="863181" y="5370941"/>
                <a:ext cx="2697292" cy="1145185"/>
              </a:xfrm>
              <a:prstGeom prst="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100" b="1" dirty="0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00" b="1" i="0" dirty="0" smtClean="0">
                              <a:latin typeface="Cambria Math" panose="02040503050406030204" pitchFamily="18" charset="0"/>
                            </a:rPr>
                            <m:t>𝐫</m:t>
                          </m:r>
                        </m:e>
                      </m:acc>
                      <m:r>
                        <a:rPr lang="pt-BR" sz="1100" b="1" i="0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100" b="1" i="0" dirty="0" smtClean="0">
                          <a:latin typeface="Cambria Math" panose="02040503050406030204" pitchFamily="18" charset="0"/>
                        </a:rPr>
                        <m:t>	</m:t>
                      </m:r>
                      <m:r>
                        <a:rPr lang="en-US" sz="1100" b="1" i="0" dirty="0" smtClean="0"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pt-BR" sz="1100" b="1" i="0" dirty="0" smtClean="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pt-BR" sz="1100" b="1" i="0" dirty="0">
                          <a:latin typeface="Cambria Math" panose="02040503050406030204" pitchFamily="18" charset="0"/>
                        </a:rPr>
                        <m:t>𝐯</m:t>
                      </m:r>
                    </m:oMath>
                  </m:oMathPara>
                </a14:m>
                <a:endParaRPr lang="pt-BR" sz="1100" b="1" dirty="0">
                  <a:effectLst/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100" b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  <m:t>𝐯</m:t>
                          </m:r>
                        </m:e>
                      </m:acc>
                      <m:r>
                        <a:rPr lang="pt-BR" sz="1100" b="1" i="0" dirty="0" smtClean="0">
                          <a:effectLst/>
                          <a:latin typeface="Cambria Math" panose="02040503050406030204" pitchFamily="18" charset="0"/>
                        </a:rPr>
                        <m:t> 	</m:t>
                      </m:r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   </m:t>
                      </m:r>
                      <m:r>
                        <a:rPr lang="pt-BR" sz="1100" b="1" i="0" dirty="0" smtClean="0">
                          <a:effectLst/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pt-BR" sz="1100" b="1" i="0" dirty="0">
                          <a:effectLst/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100" b="0" i="0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100" b="0" i="0" dirty="0" smtClean="0">
                              <a:effectLst/>
                              <a:latin typeface="Cambria Math" panose="02040503050406030204" pitchFamily="18" charset="0"/>
                            </a:rPr>
                            <m:t>g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1100" b="0" i="0" dirty="0" smtClean="0">
                              <a:effectLst/>
                              <a:latin typeface="Cambria Math" panose="02040503050406030204" pitchFamily="18" charset="0"/>
                            </a:rPr>
                            <m:t>e</m:t>
                          </m:r>
                        </m:sub>
                      </m:sSub>
                      <m:r>
                        <a:rPr lang="pt-BR" sz="1100" b="1" i="0" dirty="0">
                          <a:effectLst/>
                          <a:latin typeface="Cambria Math" panose="02040503050406030204" pitchFamily="18" charset="0"/>
                        </a:rPr>
                        <m:t>  </m:t>
                      </m:r>
                      <m:r>
                        <a:rPr lang="pt-BR" sz="1100" b="1" i="0" dirty="0">
                          <a:effectLst/>
                          <a:latin typeface="Cambria Math" panose="02040503050406030204" pitchFamily="18" charset="0"/>
                        </a:rPr>
                        <m:t>𝐫</m:t>
                      </m:r>
                      <m:r>
                        <a:rPr lang="pt-BR" sz="1100" b="1" i="0" dirty="0">
                          <a:effectLst/>
                          <a:latin typeface="Cambria Math" panose="02040503050406030204" pitchFamily="18" charset="0"/>
                        </a:rPr>
                        <m:t>  </m:t>
                      </m:r>
                      <m:sSup>
                        <m:sSupPr>
                          <m:ctrlPr>
                            <a:rPr lang="pt-BR" sz="1100" b="1" dirty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pt-BR" sz="1100" b="1" dirty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pt-BR" sz="1100" b="1" dirty="0">
                                      <a:effectLst/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pt-BR" sz="1100" b="1" i="0" dirty="0">
                                      <a:effectLst/>
                                      <a:latin typeface="Cambria Math" panose="02040503050406030204" pitchFamily="18" charset="0"/>
                                    </a:rPr>
                                    <m:t>𝐫</m:t>
                                  </m:r>
                                </m:e>
                                <m:sup>
                                  <m:r>
                                    <a:rPr lang="pt-BR" sz="1100" b="1" i="0" dirty="0">
                                      <a:effectLst/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p>
                              <m:r>
                                <a:rPr lang="pt-BR" sz="1100" b="1" i="0" dirty="0">
                                  <a:effectLst/>
                                  <a:latin typeface="Cambria Math" panose="02040503050406030204" pitchFamily="18" charset="0"/>
                                </a:rPr>
                                <m:t>𝐫</m:t>
                              </m:r>
                            </m:e>
                          </m:d>
                        </m:e>
                        <m:sup>
                          <m:r>
                            <a:rPr lang="pt-BR" sz="1100" b="1" i="0" dirty="0">
                              <a:latin typeface="Cambria Math" panose="02040503050406030204" pitchFamily="18" charset="0"/>
                            </a:rPr>
                            <m:t>−</m:t>
                          </m:r>
                          <m:r>
                            <a:rPr lang="pt-BR" sz="1100" b="1" i="0" dirty="0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pt-BR" sz="1100" b="0" i="0" dirty="0">
                              <a:latin typeface="Cambria Math" panose="02040503050406030204" pitchFamily="18" charset="0"/>
                            </a:rPr>
                            <m:t>3/2</m:t>
                          </m:r>
                          <m:r>
                            <a:rPr lang="pt-BR" sz="1100" b="1" i="0" dirty="0">
                              <a:latin typeface="Cambria Math" panose="02040503050406030204" pitchFamily="18" charset="0"/>
                            </a:rPr>
                            <m:t>)</m:t>
                          </m:r>
                        </m:sup>
                      </m:sSup>
                      <m:r>
                        <a:rPr lang="pt-BR" sz="1100" b="1" i="0" dirty="0">
                          <a:effectLst/>
                          <a:latin typeface="Cambria Math" panose="02040503050406030204" pitchFamily="18" charset="0"/>
                        </a:rPr>
                        <m:t>;</m:t>
                      </m:r>
                    </m:oMath>
                  </m:oMathPara>
                </a14:m>
                <a:endParaRPr lang="pt-BR" sz="1100" b="1" dirty="0">
                  <a:effectLst/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100" b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1100" b="1" dirty="0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100" b="1" i="0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𝐰</m:t>
                              </m:r>
                            </m:e>
                            <m:sub>
                              <m:r>
                                <a:rPr lang="en-US" sz="1100" b="1" i="0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𝐛</m:t>
                              </m:r>
                            </m:sub>
                          </m:sSub>
                        </m:e>
                      </m:acc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 	= </m:t>
                      </m:r>
                      <m:sSub>
                        <m:sSubPr>
                          <m:ctrlPr>
                            <a:rPr lang="en-US" sz="1100" b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00" b="1" i="0" dirty="0" err="1" smtClean="0">
                              <a:effectLst/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  <m:sub>
                          <m: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  <m:t>𝐛</m:t>
                          </m:r>
                        </m:sub>
                      </m:sSub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∗ (</m:t>
                      </m:r>
                      <m:r>
                        <a:rPr lang="en-US" sz="1100" b="1" i="1" dirty="0" smtClean="0">
                          <a:effectLst/>
                          <a:latin typeface="Cambria Math" panose="02040503050406030204" pitchFamily="18" charset="0"/>
                        </a:rPr>
                        <m:t>𝝉</m:t>
                      </m:r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 +</m:t>
                      </m:r>
                      <m:sSub>
                        <m:sSubPr>
                          <m:ctrlP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sz="1100" b="1" i="1" dirty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100" b="1" i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1" dirty="0" err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  <m:sub>
                                  <m:r>
                                    <a:rPr lang="en-US" sz="1100" b="1" i="1" dirty="0">
                                      <a:latin typeface="Cambria Math" panose="02040503050406030204" pitchFamily="18" charset="0"/>
                                    </a:rPr>
                                    <m:t>𝒃</m:t>
                                  </m:r>
                                </m:sub>
                              </m:sSub>
                            </m:e>
                          </m:d>
                        </m:e>
                        <m:sub>
                          <m:r>
                            <a:rPr lang="en-US" sz="1100" b="1" i="0" dirty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sub>
                      </m:sSub>
                      <m:sSub>
                        <m:sSubPr>
                          <m:ctrlP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sz="1100" b="1" i="0" dirty="0" err="1" smtClean="0">
                              <a:effectLst/>
                              <a:latin typeface="Cambria Math" panose="02040503050406030204" pitchFamily="18" charset="0"/>
                            </a:rPr>
                            <m:t>𝐈</m:t>
                          </m:r>
                        </m:e>
                        <m:sub>
                          <m: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  <m:t>𝐛</m:t>
                          </m:r>
                        </m:sub>
                      </m:sSub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100" b="1" i="0" dirty="0" err="1" smtClean="0">
                              <a:effectLst/>
                              <a:latin typeface="Cambria Math" panose="02040503050406030204" pitchFamily="18" charset="0"/>
                            </a:rPr>
                            <m:t>𝐰</m:t>
                          </m:r>
                        </m:e>
                        <m:sub>
                          <m:r>
                            <a:rPr lang="en-US" sz="1100" b="1" i="0" dirty="0" smtClean="0">
                              <a:effectLst/>
                              <a:latin typeface="Cambria Math" panose="02040503050406030204" pitchFamily="18" charset="0"/>
                            </a:rPr>
                            <m:t>𝐛</m:t>
                          </m:r>
                        </m:sub>
                      </m:sSub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);</m:t>
                      </m:r>
                    </m:oMath>
                  </m:oMathPara>
                </a14:m>
                <a:endParaRPr lang="en-US" sz="1100" b="1" dirty="0">
                  <a:effectLst/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sz="1100" b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sSub>
                            <m:sSubPr>
                              <m:ctrlPr>
                                <a:rPr lang="en-US" sz="1100" b="1" dirty="0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100" b="1" i="0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𝐪</m:t>
                              </m:r>
                            </m:e>
                            <m:sub>
                              <m:r>
                                <a:rPr lang="en-US" sz="1100" b="1" i="0" dirty="0" smtClean="0">
                                  <a:effectLst/>
                                  <a:latin typeface="Cambria Math" panose="02040503050406030204" pitchFamily="18" charset="0"/>
                                </a:rPr>
                                <m:t>𝐛</m:t>
                              </m:r>
                            </m:sub>
                          </m:sSub>
                        </m:e>
                      </m:acc>
                      <m:r>
                        <a:rPr lang="en-US" sz="1100" b="1" i="0" dirty="0" smtClean="0">
                          <a:effectLst/>
                          <a:latin typeface="Cambria Math" panose="02040503050406030204" pitchFamily="18" charset="0"/>
                        </a:rPr>
                        <m:t>    =</m:t>
                      </m:r>
                      <m:f>
                        <m:fPr>
                          <m:ctrlPr>
                            <a:rPr lang="en-US" sz="1100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100" b="0" i="0" dirty="0" smtClean="0">
                              <a:effectLst/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100" b="0" i="0" dirty="0" smtClean="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d>
                        <m:dPr>
                          <m:begChr m:val="["/>
                          <m:endChr m:val="]"/>
                          <m:ctrlPr>
                            <a:rPr lang="en-US" sz="1100" b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1100" b="1" dirty="0" smtClean="0">
                                  <a:effectLst/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1100" b="1" i="0" dirty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Sup>
                                <m:sSubSupPr>
                                  <m:ctrlPr>
                                    <a:rPr lang="en-US" sz="1100" b="1" dirty="0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100" b="1" i="0" dirty="0" err="1">
                                      <a:latin typeface="Cambria Math" panose="020405030504060302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en-US" sz="1100" b="1" i="0" dirty="0">
                                      <a:latin typeface="Cambria Math" panose="02040503050406030204" pitchFamily="18" charset="0"/>
                                    </a:rPr>
                                    <m:t>𝐛</m:t>
                                  </m:r>
                                </m:sub>
                                <m:sup>
                                  <m:r>
                                    <a:rPr lang="en-US" sz="1100" b="1" i="0" dirty="0">
                                      <a:latin typeface="Cambria Math" panose="02040503050406030204" pitchFamily="18" charset="0"/>
                                    </a:rPr>
                                    <m:t>′</m:t>
                                  </m:r>
                                </m:sup>
                              </m:sSubSup>
                              <m:r>
                                <a:rPr lang="en-US" sz="1100" b="1" i="0" dirty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n-US" sz="1100" b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0" dirty="0">
                                      <a:latin typeface="Cambria Math" panose="02040503050406030204" pitchFamily="18" charset="0"/>
                                    </a:rPr>
                                    <m:t>𝐪</m:t>
                                  </m:r>
                                </m:e>
                                <m:sub>
                                  <m:r>
                                    <a:rPr lang="en-US" sz="1100" b="1" i="0" dirty="0" smtClean="0">
                                      <a:latin typeface="Cambria Math" panose="02040503050406030204" pitchFamily="18" charset="0"/>
                                    </a:rPr>
                                    <m:t>𝐯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sz="1100" b="1" i="0" dirty="0" smtClean="0">
                                  <a:latin typeface="Cambria Math" panose="02040503050406030204" pitchFamily="18" charset="0"/>
                                </a:rPr>
                                <m:t>−−−−−−−−−−−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1100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100" b="0" i="0" dirty="0">
                                      <a:latin typeface="Cambria Math" panose="02040503050406030204" pitchFamily="18" charset="0"/>
                                    </a:rPr>
                                    <m:t>q</m:t>
                                  </m:r>
                                </m:e>
                                <m:sub>
                                  <m:r>
                                    <m:rPr>
                                      <m:sty m:val="p"/>
                                    </m:rPr>
                                    <a:rPr lang="en-US" sz="1100" b="0" i="0" dirty="0">
                                      <a:latin typeface="Cambria Math" panose="02040503050406030204" pitchFamily="18" charset="0"/>
                                    </a:rPr>
                                    <m:t>θ</m:t>
                                  </m:r>
                                </m:sub>
                              </m:sSub>
                              <m:r>
                                <a:rPr lang="en-US" sz="1100" b="1" i="0" dirty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n-US" sz="1100" b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0" dirty="0" err="1">
                                      <a:latin typeface="Cambria Math" panose="02040503050406030204" pitchFamily="18" charset="0"/>
                                    </a:rPr>
                                    <m:t>𝐰</m:t>
                                  </m:r>
                                </m:e>
                                <m:sub>
                                  <m:r>
                                    <a:rPr lang="en-US" sz="1100" b="1" i="0" dirty="0">
                                      <a:latin typeface="Cambria Math" panose="02040503050406030204" pitchFamily="18" charset="0"/>
                                    </a:rPr>
                                    <m:t>𝐛</m:t>
                                  </m:r>
                                </m:sub>
                              </m:sSub>
                              <m:r>
                                <a:rPr lang="en-US" sz="1100" b="1" i="0" dirty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sSub>
                                <m:sSubPr>
                                  <m:ctrlPr>
                                    <a:rPr lang="en-US" sz="1100" b="1" dirty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d>
                                    <m:dPr>
                                      <m:begChr m:val="["/>
                                      <m:endChr m:val="]"/>
                                      <m:ctrlPr>
                                        <a:rPr lang="en-US" sz="1100" b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100" b="1" dirty="0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100" b="1" i="0" dirty="0" err="1">
                                              <a:latin typeface="Cambria Math" panose="02040503050406030204" pitchFamily="18" charset="0"/>
                                            </a:rPr>
                                            <m:t>𝐰</m:t>
                                          </m:r>
                                        </m:e>
                                        <m:sub>
                                          <m:r>
                                            <a:rPr lang="en-US" sz="1100" b="1" i="0" dirty="0">
                                              <a:latin typeface="Cambria Math" panose="02040503050406030204" pitchFamily="18" charset="0"/>
                                            </a:rPr>
                                            <m:t>𝐛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b>
                                  <m:r>
                                    <a:rPr lang="en-US" sz="1100" b="1" i="0" dirty="0">
                                      <a:latin typeface="Cambria Math" panose="02040503050406030204" pitchFamily="18" charset="0"/>
                                    </a:rPr>
                                    <m:t>𝐱</m:t>
                                  </m:r>
                                </m:sub>
                              </m:sSub>
                              <m:r>
                                <a:rPr lang="en-US" sz="1100" b="1" i="0" dirty="0">
                                  <a:latin typeface="Cambria Math" panose="020405030504060302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n-US" sz="1100" b="1" dirty="0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100" b="1" i="0" dirty="0" smtClean="0">
                                      <a:latin typeface="Cambria Math" panose="02040503050406030204" pitchFamily="18" charset="0"/>
                                    </a:rPr>
                                    <m:t>𝐪</m:t>
                                  </m:r>
                                </m:e>
                                <m:sub>
                                  <m:r>
                                    <a:rPr lang="en-US" sz="1100" b="1" i="0" dirty="0" smtClean="0">
                                      <a:latin typeface="Cambria Math" panose="02040503050406030204" pitchFamily="18" charset="0"/>
                                    </a:rPr>
                                    <m:t>𝐯</m:t>
                                  </m:r>
                                </m:sub>
                              </m:sSub>
                            </m:e>
                          </m:eqArr>
                        </m:e>
                      </m:d>
                    </m:oMath>
                  </m:oMathPara>
                </a14:m>
                <a:endParaRPr lang="en-US" sz="1100" b="1" dirty="0">
                  <a:effectLst/>
                  <a:latin typeface="Noto Mono" panose="020B0609030804020204" pitchFamily="49" charset="0"/>
                  <a:ea typeface="Noto Mono" panose="020B0609030804020204" pitchFamily="49" charset="0"/>
                  <a:cs typeface="Noto Mono" panose="020B0609030804020204" pitchFamily="49" charset="0"/>
                </a:endParaRPr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BC06418-A53C-2637-9220-B9A134D9571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3181" y="5370941"/>
                <a:ext cx="2697292" cy="1145185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00E9183-BC54-6117-812B-C7A8C3A3764B}"/>
                  </a:ext>
                </a:extLst>
              </p:cNvPr>
              <p:cNvSpPr txBox="1"/>
              <p:nvPr/>
            </p:nvSpPr>
            <p:spPr>
              <a:xfrm>
                <a:off x="3800571" y="5370941"/>
                <a:ext cx="3638595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sz="1100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sz="1100" dirty="0"/>
                  <a:t> is position (km)</a:t>
                </a:r>
              </a:p>
              <a:p>
                <a14:m>
                  <m:oMath xmlns:m="http://schemas.openxmlformats.org/officeDocument/2006/math">
                    <m:r>
                      <a:rPr lang="en-US" sz="1100" i="1" dirty="0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sz="1100" dirty="0"/>
                  <a:t> is velocity (km/s)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1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i="1" dirty="0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sz="1100" b="0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100" dirty="0"/>
                  <a:t>is body angular rotation (rad/s)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1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100" b="0" i="1" dirty="0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=[</m:t>
                    </m:r>
                    <m:sSub>
                      <m:sSubPr>
                        <m:ctrlPr>
                          <a:rPr lang="en-US" sz="11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0" i="1" dirty="0" smtClean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en-US" sz="1100" b="0" i="1" dirty="0" smtClean="0">
                            <a:latin typeface="Cambria Math" panose="02040503050406030204" pitchFamily="18" charset="0"/>
                          </a:rPr>
                          <m:t>𝜃</m:t>
                        </m:r>
                      </m:sub>
                    </m:sSub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en-US" sz="1100" b="1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1" i="1" dirty="0" smtClean="0">
                            <a:latin typeface="Cambria Math" panose="02040503050406030204" pitchFamily="18" charset="0"/>
                          </a:rPr>
                          <m:t>𝒒</m:t>
                        </m:r>
                      </m:e>
                      <m:sub>
                        <m:r>
                          <a:rPr lang="en-US" sz="1100" b="1" i="1" dirty="0" smtClean="0">
                            <a:latin typeface="Cambria Math" panose="02040503050406030204" pitchFamily="18" charset="0"/>
                          </a:rPr>
                          <m:t>𝒗</m:t>
                        </m:r>
                      </m:sub>
                    </m:sSub>
                    <m:r>
                      <a:rPr lang="en-US" sz="1100" b="0" i="1" dirty="0" smtClean="0">
                        <a:latin typeface="Cambria Math" panose="02040503050406030204" pitchFamily="18" charset="0"/>
                      </a:rPr>
                      <m:t>] </m:t>
                    </m:r>
                  </m:oMath>
                </a14:m>
                <a:r>
                  <a:rPr lang="en-US" sz="1100" dirty="0"/>
                  <a:t>is the angular rotation quaternion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11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11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r>
                  <a:rPr lang="en-US" sz="1100" dirty="0"/>
                  <a:t> is the gravitational constant for a 2-body problem </a:t>
                </a:r>
              </a:p>
              <a:p>
                <a14:m>
                  <m:oMath xmlns:m="http://schemas.openxmlformats.org/officeDocument/2006/math">
                    <m:r>
                      <a:rPr lang="en-US" sz="1100" i="1" dirty="0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sz="1100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1100" dirty="0"/>
                  <a:t>is the external torques (disturbances and control) 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400E9183-BC54-6117-812B-C7A8C3A376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00571" y="5370941"/>
                <a:ext cx="3638595" cy="1107996"/>
              </a:xfrm>
              <a:prstGeom prst="rect">
                <a:avLst/>
              </a:prstGeom>
              <a:blipFill>
                <a:blip r:embed="rId7"/>
                <a:stretch>
                  <a:fillRect b="-27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5783BE32-EA46-47F3-C23A-BB22C4004F4B}"/>
              </a:ext>
            </a:extLst>
          </p:cNvPr>
          <p:cNvSpPr txBox="1"/>
          <p:nvPr/>
        </p:nvSpPr>
        <p:spPr>
          <a:xfrm>
            <a:off x="9852313" y="2838811"/>
            <a:ext cx="2071621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Visualization is key!</a:t>
            </a:r>
          </a:p>
        </p:txBody>
      </p:sp>
    </p:spTree>
    <p:extLst>
      <p:ext uri="{BB962C8B-B14F-4D97-AF65-F5344CB8AC3E}">
        <p14:creationId xmlns:p14="http://schemas.microsoft.com/office/powerpoint/2010/main" val="107181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61F87-DFC3-8B36-6B8D-69884F3DA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Sensors: Locations, Rate, and Noise Characteristics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AC82A-EEAB-2885-D236-B8567402E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611" y="1441036"/>
            <a:ext cx="5518456" cy="4927339"/>
          </a:xfrm>
          <a:solidFill>
            <a:srgbClr val="FFF2CC">
              <a:alpha val="50196"/>
            </a:srgbClr>
          </a:solidFill>
          <a:ln>
            <a:solidFill>
              <a:schemeClr val="tx1"/>
            </a:solidFill>
          </a:ln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Bef>
                <a:spcPts val="2000"/>
              </a:spcBef>
            </a:pPr>
            <a:r>
              <a:rPr lang="en-US" sz="2300" b="1" dirty="0"/>
              <a:t>3-axis Gyroscope</a:t>
            </a:r>
            <a:r>
              <a:rPr lang="en-US" sz="2300" dirty="0"/>
              <a:t>  (rad/s)</a:t>
            </a:r>
          </a:p>
          <a:p>
            <a:pPr lvl="1"/>
            <a:r>
              <a:rPr lang="en-US" sz="2100" dirty="0"/>
              <a:t>40 Hz</a:t>
            </a:r>
          </a:p>
          <a:p>
            <a:pPr lvl="1"/>
            <a:r>
              <a:rPr lang="en-US" sz="2100" dirty="0"/>
              <a:t>Gaussian noise covariance 	= 0.001 </a:t>
            </a:r>
          </a:p>
          <a:p>
            <a:pPr lvl="1"/>
            <a:r>
              <a:rPr lang="en-US" sz="2100" dirty="0"/>
              <a:t>Gyro bias Markov noise</a:t>
            </a:r>
          </a:p>
          <a:p>
            <a:pPr lvl="2"/>
            <a:r>
              <a:rPr lang="en-US" sz="1800" dirty="0"/>
              <a:t>mean offset 		= 5e-3</a:t>
            </a:r>
          </a:p>
          <a:p>
            <a:pPr lvl="2"/>
            <a:r>
              <a:rPr lang="en-US" sz="1800" dirty="0"/>
              <a:t>std. deviation 		= 1e-5</a:t>
            </a:r>
          </a:p>
          <a:p>
            <a:pPr lvl="2"/>
            <a:r>
              <a:rPr lang="en-US" sz="1800" dirty="0"/>
              <a:t>autocorrelation coefficient 	=  1</a:t>
            </a:r>
          </a:p>
          <a:p>
            <a:pPr marL="914400" lvl="2" indent="0">
              <a:buNone/>
            </a:pPr>
            <a:endParaRPr lang="en-US" sz="1800" dirty="0"/>
          </a:p>
          <a:p>
            <a:r>
              <a:rPr lang="en-US" sz="2300" b="1" dirty="0"/>
              <a:t>Magnetometer</a:t>
            </a:r>
            <a:r>
              <a:rPr lang="en-US" sz="2300" dirty="0"/>
              <a:t> </a:t>
            </a:r>
          </a:p>
          <a:p>
            <a:pPr lvl="1"/>
            <a:r>
              <a:rPr lang="en-US" sz="2100" dirty="0"/>
              <a:t>40 Hz</a:t>
            </a:r>
          </a:p>
          <a:p>
            <a:pPr lvl="1"/>
            <a:r>
              <a:rPr lang="en-US" sz="2100" dirty="0"/>
              <a:t>Heading noise covariance (deg)  	= 0.1</a:t>
            </a:r>
          </a:p>
          <a:p>
            <a:pPr marL="457200" lvl="1" indent="0">
              <a:buNone/>
            </a:pPr>
            <a:endParaRPr lang="en-US" sz="2100" dirty="0"/>
          </a:p>
          <a:p>
            <a:r>
              <a:rPr lang="en-US" sz="2300" b="1" dirty="0"/>
              <a:t>Star Tracker</a:t>
            </a:r>
          </a:p>
          <a:p>
            <a:pPr lvl="1"/>
            <a:r>
              <a:rPr lang="en-US" sz="2100" dirty="0"/>
              <a:t>1 Hz</a:t>
            </a:r>
          </a:p>
          <a:p>
            <a:pPr lvl="1"/>
            <a:r>
              <a:rPr lang="en-US" sz="2100" dirty="0"/>
              <a:t>Gaussian noise covariance (deg) 	= 1e-5</a:t>
            </a:r>
          </a:p>
          <a:p>
            <a:pPr lvl="1"/>
            <a:endParaRPr lang="en-US" sz="2100" dirty="0"/>
          </a:p>
          <a:p>
            <a:r>
              <a:rPr lang="en-US" sz="2300" b="1" dirty="0"/>
              <a:t>Accelerometer (</a:t>
            </a:r>
            <a:r>
              <a:rPr lang="en-US" sz="2300" b="1" dirty="0" err="1"/>
              <a:t>todo</a:t>
            </a:r>
            <a:r>
              <a:rPr lang="en-US" sz="2300" b="1" dirty="0"/>
              <a:t>)</a:t>
            </a:r>
            <a:endParaRPr lang="en-US" sz="2300" dirty="0"/>
          </a:p>
          <a:p>
            <a:pPr lvl="1"/>
            <a:r>
              <a:rPr lang="en-US" sz="2100" dirty="0"/>
              <a:t>Next steps include fusing position and velocity estimates from GPS with accelerometers (and attitude) for orbit burns</a:t>
            </a:r>
            <a:endParaRPr lang="en-US" dirty="0"/>
          </a:p>
        </p:txBody>
      </p:sp>
      <p:pic>
        <p:nvPicPr>
          <p:cNvPr id="1026" name="Picture 2" descr="STIM277H">
            <a:extLst>
              <a:ext uri="{FF2B5EF4-FFF2-40B4-BE49-F238E27FC236}">
                <a16:creationId xmlns:a16="http://schemas.microsoft.com/office/drawing/2014/main" id="{B4619978-0B28-59EC-0408-0E66293B8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1457" y="863650"/>
            <a:ext cx="2431809" cy="1823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D34215-49AA-F59A-C61A-18A94067F4A5}"/>
              </a:ext>
            </a:extLst>
          </p:cNvPr>
          <p:cNvSpPr txBox="1"/>
          <p:nvPr/>
        </p:nvSpPr>
        <p:spPr>
          <a:xfrm>
            <a:off x="7961457" y="2763365"/>
            <a:ext cx="262792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/>
              <a:t>https://safran-navigation-timing.com/product/stim277h-mems-gyroscope/?model_interest__c=STIM277H&amp;product_interest___single_select=IMUs+and+Gyroscopes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5F623B-3782-FE10-FC91-BFF51BD7D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544961" y="3571380"/>
            <a:ext cx="3577055" cy="25754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3AD5AC-D710-8FC3-1120-E4485D36A9D0}"/>
              </a:ext>
            </a:extLst>
          </p:cNvPr>
          <p:cNvSpPr txBox="1"/>
          <p:nvPr/>
        </p:nvSpPr>
        <p:spPr>
          <a:xfrm>
            <a:off x="6045748" y="6278316"/>
            <a:ext cx="315464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/>
              <a:t>https://www.newspacesystems.com/products/magnetometers/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9B8611A0-89CD-15B2-70C6-ED25EF6C6F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0393" y="3476632"/>
            <a:ext cx="2903838" cy="1738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DD9BD85-C83E-F37B-08A9-FE17BF6A2D8F}"/>
              </a:ext>
            </a:extLst>
          </p:cNvPr>
          <p:cNvSpPr txBox="1"/>
          <p:nvPr/>
        </p:nvSpPr>
        <p:spPr>
          <a:xfrm>
            <a:off x="9471466" y="5175963"/>
            <a:ext cx="2462084" cy="5770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/>
              <a:t>https://www.rocketlabusa.com/space-systems/satellite-components/star-trackers/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B0C7A6-383B-D7E8-681D-0435E247DA0F}"/>
              </a:ext>
            </a:extLst>
          </p:cNvPr>
          <p:cNvSpPr txBox="1"/>
          <p:nvPr/>
        </p:nvSpPr>
        <p:spPr>
          <a:xfrm>
            <a:off x="9902757" y="1567196"/>
            <a:ext cx="2289243" cy="52322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lvl="2" indent="-855663" algn="ctr"/>
            <a:r>
              <a:rPr lang="pl-PL" sz="1400" i="0" dirty="0">
                <a:effectLst/>
                <a:latin typeface="Barlow" panose="020F0502020204030204" pitchFamily="2" charset="0"/>
              </a:rPr>
              <a:t> Bias Stability 0.3°/h,</a:t>
            </a:r>
            <a:endParaRPr lang="en-US" sz="1400" i="0" dirty="0">
              <a:effectLst/>
              <a:latin typeface="Barlow" panose="020F0502020204030204" pitchFamily="2" charset="0"/>
            </a:endParaRPr>
          </a:p>
          <a:p>
            <a:pPr lvl="2" indent="-855663" algn="ctr"/>
            <a:r>
              <a:rPr lang="pl-PL" sz="1400" i="0" dirty="0">
                <a:effectLst/>
                <a:latin typeface="Barlow" panose="020F0502020204030204" pitchFamily="2" charset="0"/>
              </a:rPr>
              <a:t> ARW 0.15°/√h</a:t>
            </a:r>
            <a:endParaRPr lang="en-US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CE68C0C-0B8B-03C9-9F07-D295E26B9205}"/>
              </a:ext>
            </a:extLst>
          </p:cNvPr>
          <p:cNvSpPr txBox="1"/>
          <p:nvPr/>
        </p:nvSpPr>
        <p:spPr>
          <a:xfrm>
            <a:off x="356612" y="892465"/>
            <a:ext cx="52659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/>
              <a:t>In the simulation all of the sensors were aligned with no offset between the FSN coordinate system – based on the inertia tensor.</a:t>
            </a:r>
          </a:p>
        </p:txBody>
      </p:sp>
    </p:spTree>
    <p:extLst>
      <p:ext uri="{BB962C8B-B14F-4D97-AF65-F5344CB8AC3E}">
        <p14:creationId xmlns:p14="http://schemas.microsoft.com/office/powerpoint/2010/main" val="2935974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61F87-DFC3-8B36-6B8D-69884F3DA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Kalman Filtering Estimates vs Truth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59A865A-9110-78BF-42ED-6862BC38A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859" y="3912140"/>
            <a:ext cx="5486400" cy="27432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919DC08-BD25-C76F-48FE-96CC763D8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9373" y="880073"/>
            <a:ext cx="5486400" cy="27432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D0E88C1-0725-521D-A103-9EB8DCFDD95E}"/>
                  </a:ext>
                </a:extLst>
              </p:cNvPr>
              <p:cNvSpPr txBox="1"/>
              <p:nvPr/>
            </p:nvSpPr>
            <p:spPr>
              <a:xfrm>
                <a:off x="1155117" y="3262504"/>
                <a:ext cx="4244327" cy="97603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𝐱</m:t>
                          </m:r>
                        </m:e>
                      </m:acc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           =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𝐀𝐱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𝐧</m:t>
                      </m:r>
                    </m:oMath>
                  </m:oMathPara>
                </a14:m>
                <a:endParaRPr lang="en-US" b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𝐳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𝐦𝐚𝐠</m:t>
                          </m:r>
                        </m:sub>
                      </m:sSub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    =</m:t>
                      </m:r>
                      <m:sSub>
                        <m:sSubPr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𝐲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𝐠𝐲𝐫𝐨</m:t>
                          </m:r>
                        </m:sub>
                      </m:sSub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𝐇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𝐦𝐚𝐠</m:t>
                          </m:r>
                        </m:sub>
                      </m:sSub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𝐱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𝐑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𝐦𝐚𝐠</m:t>
                          </m:r>
                        </m:sub>
                      </m:sSub>
                    </m:oMath>
                  </m:oMathPara>
                </a14:m>
                <a:endParaRPr lang="en-US" b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>
                              <a:latin typeface="Cambria Math" panose="02040503050406030204" pitchFamily="18" charset="0"/>
                            </a:rPr>
                            <m:t>𝐳</m:t>
                          </m:r>
                        </m:e>
                        <m:sub>
                          <m:r>
                            <a:rPr lang="en-US" b="1" i="0">
                              <a:latin typeface="Cambria Math" panose="02040503050406030204" pitchFamily="18" charset="0"/>
                            </a:rPr>
                            <m:t>𝐬𝐭𝐚𝐫𝐭𝐫𝐤</m:t>
                          </m:r>
                        </m:sub>
                      </m:sSub>
                      <m:r>
                        <a:rPr lang="en-US" b="1" i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>
                              <a:latin typeface="Cambria Math" panose="02040503050406030204" pitchFamily="18" charset="0"/>
                            </a:rPr>
                            <m:t>𝐲</m:t>
                          </m:r>
                        </m:e>
                        <m:sub>
                          <m:r>
                            <a:rPr lang="en-US" b="1" i="0">
                              <a:latin typeface="Cambria Math" panose="02040503050406030204" pitchFamily="18" charset="0"/>
                            </a:rPr>
                            <m:t>𝐠𝐲𝐫𝐨</m:t>
                          </m:r>
                        </m:sub>
                      </m:sSub>
                      <m:r>
                        <a:rPr lang="en-US" b="1" i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b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>
                              <a:latin typeface="Cambria Math" panose="02040503050406030204" pitchFamily="18" charset="0"/>
                            </a:rPr>
                            <m:t>𝐇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𝐬𝐭𝐚𝐫𝐭𝐫𝐤</m:t>
                          </m:r>
                        </m:sub>
                      </m:sSub>
                      <m:r>
                        <a:rPr lang="en-US" b="1" i="0">
                          <a:latin typeface="Cambria Math" panose="02040503050406030204" pitchFamily="18" charset="0"/>
                        </a:rPr>
                        <m:t>𝐱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𝐑</m:t>
                          </m:r>
                        </m:e>
                        <m:sub>
                          <m:r>
                            <a:rPr lang="en-US" b="1" i="0" smtClean="0">
                              <a:latin typeface="Cambria Math" panose="02040503050406030204" pitchFamily="18" charset="0"/>
                            </a:rPr>
                            <m:t>𝐬𝐭𝐚𝐫𝐭𝐫𝐤</m:t>
                          </m:r>
                        </m:sub>
                      </m:sSub>
                    </m:oMath>
                  </m:oMathPara>
                </a14:m>
                <a:endParaRPr lang="en-US" b="1" dirty="0"/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D0E88C1-0725-521D-A103-9EB8DCFDD9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55117" y="3262504"/>
                <a:ext cx="4244327" cy="976036"/>
              </a:xfrm>
              <a:prstGeom prst="rect">
                <a:avLst/>
              </a:prstGeom>
              <a:blipFill>
                <a:blip r:embed="rId4"/>
                <a:stretch>
                  <a:fillRect b="-18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B01A7D1-6F80-F478-0FED-8560241E1DB9}"/>
                  </a:ext>
                </a:extLst>
              </p:cNvPr>
              <p:cNvSpPr txBox="1"/>
              <p:nvPr/>
            </p:nvSpPr>
            <p:spPr>
              <a:xfrm>
                <a:off x="224528" y="4426340"/>
                <a:ext cx="5596383" cy="11630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Discretize by linearizing the exact discrete representation:</a:t>
                </a:r>
              </a:p>
              <a:p>
                <a:endParaRPr lang="en-US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𝑨</m:t>
                          </m:r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Δ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=1+</m:t>
                      </m:r>
                      <m:sSub>
                        <m:sSubPr>
                          <m:ctrlPr>
                            <a:rPr lang="en-US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𝑭</m:t>
                          </m:r>
                        </m:e>
                        <m:sub>
                          <m:r>
                            <a:rPr lang="en-US" b="1" i="1" smtClean="0">
                              <a:latin typeface="Cambria Math" panose="02040503050406030204" pitchFamily="18" charset="0"/>
                            </a:rPr>
                            <m:t>𝒌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2!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𝑭</m:t>
                              </m:r>
                            </m:e>
                            <m:sub>
                              <m:r>
                                <a:rPr lang="en-US" b="1" i="1" smtClean="0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sub>
                          </m:sSub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3!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B01A7D1-6F80-F478-0FED-8560241E1DB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528" y="4426340"/>
                <a:ext cx="5596383" cy="1163075"/>
              </a:xfrm>
              <a:prstGeom prst="rect">
                <a:avLst/>
              </a:prstGeom>
              <a:blipFill>
                <a:blip r:embed="rId5"/>
                <a:stretch>
                  <a:fillRect l="-980" t="-2618" r="-2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" name="TextBox 21">
            <a:extLst>
              <a:ext uri="{FF2B5EF4-FFF2-40B4-BE49-F238E27FC236}">
                <a16:creationId xmlns:a16="http://schemas.microsoft.com/office/drawing/2014/main" id="{D9649C36-814B-3BA8-40A1-411B57AF7FDC}"/>
              </a:ext>
            </a:extLst>
          </p:cNvPr>
          <p:cNvSpPr txBox="1"/>
          <p:nvPr/>
        </p:nvSpPr>
        <p:spPr>
          <a:xfrm>
            <a:off x="426045" y="5965016"/>
            <a:ext cx="51933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the covariance matrices as tuning nobs based on how accurate / noisy we consider them to be.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6C68450-3AA1-704F-DE3F-74BB8752B623}"/>
              </a:ext>
            </a:extLst>
          </p:cNvPr>
          <p:cNvSpPr txBox="1"/>
          <p:nvPr/>
        </p:nvSpPr>
        <p:spPr>
          <a:xfrm>
            <a:off x="345457" y="880073"/>
            <a:ext cx="57797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Perform the Kalman filter in the </a:t>
            </a:r>
            <a:r>
              <a:rPr lang="en-US" b="1" dirty="0"/>
              <a:t>local gyro body frame</a:t>
            </a:r>
          </a:p>
          <a:p>
            <a:r>
              <a:rPr lang="en-US" b="1" dirty="0"/>
              <a:t>+</a:t>
            </a:r>
            <a:r>
              <a:rPr lang="en-US" dirty="0"/>
              <a:t> This allows us to have a constant state transition matrix</a:t>
            </a:r>
          </a:p>
          <a:p>
            <a:r>
              <a:rPr lang="en-US" b="1" dirty="0"/>
              <a:t>+ </a:t>
            </a:r>
            <a:r>
              <a:rPr lang="en-US" dirty="0"/>
              <a:t>The process covariance matrix is also constant</a:t>
            </a:r>
          </a:p>
          <a:p>
            <a:r>
              <a:rPr lang="en-US" b="1" dirty="0"/>
              <a:t>	</a:t>
            </a:r>
            <a:r>
              <a:rPr lang="en-US" dirty="0"/>
              <a:t>Both of these operations are performed every 	gyro integration, so much savings! </a:t>
            </a:r>
            <a:r>
              <a:rPr lang="en-US" b="1" dirty="0"/>
              <a:t>$$$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A4869F1-73D9-6922-6BA3-4DA140079114}"/>
                  </a:ext>
                </a:extLst>
              </p:cNvPr>
              <p:cNvSpPr txBox="1"/>
              <p:nvPr/>
            </p:nvSpPr>
            <p:spPr>
              <a:xfrm>
                <a:off x="585911" y="2438703"/>
                <a:ext cx="4774757" cy="608372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𝑒𝑢𝑙𝑒𝑟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𝑒𝑟𝑟𝑜𝑟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𝑔𝑦𝑟𝑜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𝑏𝑖𝑎𝑠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FA4869F1-73D9-6922-6BA3-4DA14007911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911" y="2438703"/>
                <a:ext cx="4774757" cy="60837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51683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Pt 2: Spacecraft Control</a:t>
            </a:r>
          </a:p>
        </p:txBody>
      </p:sp>
      <p:pic>
        <p:nvPicPr>
          <p:cNvPr id="4" name="Picture 2" descr="enter image description here">
            <a:extLst>
              <a:ext uri="{FF2B5EF4-FFF2-40B4-BE49-F238E27FC236}">
                <a16:creationId xmlns:a16="http://schemas.microsoft.com/office/drawing/2014/main" id="{F759D62A-6032-3A2C-11E7-AC8ABCF34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178" y="1835543"/>
            <a:ext cx="4948270" cy="371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D26FB693-3CEB-7084-7DDB-5359501748FC}"/>
              </a:ext>
            </a:extLst>
          </p:cNvPr>
          <p:cNvSpPr/>
          <p:nvPr/>
        </p:nvSpPr>
        <p:spPr>
          <a:xfrm>
            <a:off x="8573311" y="4455268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45A8BDC6-218D-A828-4124-616879234A86}"/>
              </a:ext>
            </a:extLst>
          </p:cNvPr>
          <p:cNvSpPr/>
          <p:nvPr/>
        </p:nvSpPr>
        <p:spPr>
          <a:xfrm rot="3442008">
            <a:off x="7467601" y="3691144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A0DF0A69-9DF6-23D2-596B-E0E02A3E734E}"/>
              </a:ext>
            </a:extLst>
          </p:cNvPr>
          <p:cNvSpPr/>
          <p:nvPr/>
        </p:nvSpPr>
        <p:spPr>
          <a:xfrm rot="18385843">
            <a:off x="10234868" y="4010250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528F7B2-2FC8-29FE-AB04-B10FE92393BE}"/>
              </a:ext>
            </a:extLst>
          </p:cNvPr>
          <p:cNvCxnSpPr/>
          <p:nvPr/>
        </p:nvCxnSpPr>
        <p:spPr>
          <a:xfrm>
            <a:off x="10110281" y="4053192"/>
            <a:ext cx="953311" cy="4020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ABEC97B-9A8C-7B5C-0F0A-BB69A3031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367" y="1359877"/>
            <a:ext cx="5518456" cy="4535086"/>
          </a:xfr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Control Objective: </a:t>
            </a:r>
          </a:p>
          <a:p>
            <a:pPr marL="0" indent="0">
              <a:buNone/>
            </a:pPr>
            <a:r>
              <a:rPr lang="en-US" dirty="0"/>
              <a:t>Align the spacecraft to the FSN frame using idealized point torques created with reaction wheel limitations in mind.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Checkpoints:</a:t>
            </a:r>
          </a:p>
          <a:p>
            <a:r>
              <a:rPr lang="en-US" dirty="0"/>
              <a:t>Instantaneous point torques</a:t>
            </a:r>
          </a:p>
          <a:p>
            <a:pPr lvl="1"/>
            <a:r>
              <a:rPr lang="en-US" dirty="0"/>
              <a:t>Undisturbed</a:t>
            </a:r>
          </a:p>
          <a:p>
            <a:pPr lvl="1"/>
            <a:r>
              <a:rPr lang="en-US" dirty="0"/>
              <a:t>Realistic orbital disturbances</a:t>
            </a:r>
          </a:p>
          <a:p>
            <a:r>
              <a:rPr lang="en-US" dirty="0"/>
              <a:t>Use models for actuator physics</a:t>
            </a:r>
          </a:p>
          <a:p>
            <a:r>
              <a:rPr lang="en-US" dirty="0"/>
              <a:t>Use Kalman Filter outputs as inputs for controller</a:t>
            </a:r>
          </a:p>
          <a:p>
            <a:r>
              <a:rPr lang="en-US" dirty="0"/>
              <a:t>Use a measured inertia tensor matrix</a:t>
            </a:r>
          </a:p>
          <a:p>
            <a:r>
              <a:rPr lang="en-US" dirty="0"/>
              <a:t>Place actuators in realistic locations</a:t>
            </a:r>
          </a:p>
          <a:p>
            <a:r>
              <a:rPr lang="en-US" dirty="0"/>
              <a:t>Using optimal control (Hamiltonian minimization), plan a trajectory that minimizes net torque given max and saturation constraints</a:t>
            </a:r>
          </a:p>
          <a:p>
            <a:r>
              <a:rPr lang="en-US" dirty="0"/>
              <a:t>Perform orbit raising and declining maneuvers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079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6C708-2675-A1D6-D4EA-390C25A03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Pt 2: Spacecraft Control</a:t>
            </a:r>
          </a:p>
        </p:txBody>
      </p:sp>
      <p:pic>
        <p:nvPicPr>
          <p:cNvPr id="4" name="Picture 2" descr="enter image description here">
            <a:extLst>
              <a:ext uri="{FF2B5EF4-FFF2-40B4-BE49-F238E27FC236}">
                <a16:creationId xmlns:a16="http://schemas.microsoft.com/office/drawing/2014/main" id="{F759D62A-6032-3A2C-11E7-AC8ABCF34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2178" y="1835543"/>
            <a:ext cx="4948270" cy="3711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Curved Left 4">
            <a:extLst>
              <a:ext uri="{FF2B5EF4-FFF2-40B4-BE49-F238E27FC236}">
                <a16:creationId xmlns:a16="http://schemas.microsoft.com/office/drawing/2014/main" id="{D26FB693-3CEB-7084-7DDB-5359501748FC}"/>
              </a:ext>
            </a:extLst>
          </p:cNvPr>
          <p:cNvSpPr/>
          <p:nvPr/>
        </p:nvSpPr>
        <p:spPr>
          <a:xfrm>
            <a:off x="8573311" y="4455268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Arrow: Curved Left 5">
            <a:extLst>
              <a:ext uri="{FF2B5EF4-FFF2-40B4-BE49-F238E27FC236}">
                <a16:creationId xmlns:a16="http://schemas.microsoft.com/office/drawing/2014/main" id="{45A8BDC6-218D-A828-4124-616879234A86}"/>
              </a:ext>
            </a:extLst>
          </p:cNvPr>
          <p:cNvSpPr/>
          <p:nvPr/>
        </p:nvSpPr>
        <p:spPr>
          <a:xfrm rot="3442008">
            <a:off x="7467601" y="3691144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Arrow: Curved Left 6">
            <a:extLst>
              <a:ext uri="{FF2B5EF4-FFF2-40B4-BE49-F238E27FC236}">
                <a16:creationId xmlns:a16="http://schemas.microsoft.com/office/drawing/2014/main" id="{A0DF0A69-9DF6-23D2-596B-E0E02A3E734E}"/>
              </a:ext>
            </a:extLst>
          </p:cNvPr>
          <p:cNvSpPr/>
          <p:nvPr/>
        </p:nvSpPr>
        <p:spPr>
          <a:xfrm rot="18385843">
            <a:off x="10234868" y="4010250"/>
            <a:ext cx="525293" cy="363166"/>
          </a:xfrm>
          <a:prstGeom prst="curvedLef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528F7B2-2FC8-29FE-AB04-B10FE92393BE}"/>
              </a:ext>
            </a:extLst>
          </p:cNvPr>
          <p:cNvCxnSpPr/>
          <p:nvPr/>
        </p:nvCxnSpPr>
        <p:spPr>
          <a:xfrm>
            <a:off x="10110281" y="4053192"/>
            <a:ext cx="953311" cy="4020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ABEC97B-9A8C-7B5C-0F0A-BB69A3031B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1367" y="1359877"/>
            <a:ext cx="5518456" cy="4535086"/>
          </a:xfrm>
          <a:ln>
            <a:solidFill>
              <a:schemeClr val="tx1"/>
            </a:solidFill>
          </a:ln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Control Objective: </a:t>
            </a:r>
          </a:p>
          <a:p>
            <a:pPr marL="0" indent="0">
              <a:buNone/>
            </a:pPr>
            <a:r>
              <a:rPr lang="en-US" dirty="0"/>
              <a:t>Align the spacecraft to the FSN frame using idealized point torques created with reaction wheel limitations in mind.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Checkpoints:</a:t>
            </a:r>
          </a:p>
          <a:p>
            <a:r>
              <a:rPr lang="en-US" dirty="0">
                <a:solidFill>
                  <a:schemeClr val="accent6"/>
                </a:solidFill>
              </a:rPr>
              <a:t>Instantaneous point torques</a:t>
            </a:r>
          </a:p>
          <a:p>
            <a:pPr lvl="1"/>
            <a:r>
              <a:rPr lang="en-US" dirty="0">
                <a:solidFill>
                  <a:schemeClr val="accent6"/>
                </a:solidFill>
              </a:rPr>
              <a:t>Undisturbed</a:t>
            </a:r>
          </a:p>
          <a:p>
            <a:pPr lvl="1"/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Realistic orbital disturbances</a:t>
            </a:r>
          </a:p>
          <a:p>
            <a:r>
              <a:rPr lang="en-US" dirty="0"/>
              <a:t>Use models for actuator physics</a:t>
            </a:r>
          </a:p>
          <a:p>
            <a:r>
              <a:rPr lang="en-US" dirty="0"/>
              <a:t>Use Kalman Filter outputs as inputs for controller</a:t>
            </a:r>
          </a:p>
          <a:p>
            <a:r>
              <a:rPr lang="en-US" dirty="0"/>
              <a:t>Use a measured inertia tensor matrix</a:t>
            </a:r>
          </a:p>
          <a:p>
            <a:r>
              <a:rPr lang="en-US" dirty="0"/>
              <a:t>Place actuators in realistic locations</a:t>
            </a:r>
          </a:p>
          <a:p>
            <a:r>
              <a:rPr lang="en-US" dirty="0"/>
              <a:t>Using optimal control (Hamiltonian minimization), plan a trajectory that minimizes net torque given max and saturation constraints</a:t>
            </a:r>
          </a:p>
          <a:p>
            <a:r>
              <a:rPr lang="en-US" dirty="0"/>
              <a:t>Perform orbit raising and declining maneuvers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2092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5F258-FAE6-5CCF-F72F-E532F1303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Attitude Controller – Problem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50043-C10D-3BEB-6E5F-A7A8FFE8B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155" y="1856266"/>
            <a:ext cx="6603305" cy="3591224"/>
          </a:xfrm>
          <a:solidFill>
            <a:srgbClr val="FFF2CC">
              <a:alpha val="50196"/>
            </a:srgbClr>
          </a:solidFill>
          <a:ln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>
              <a:spcBef>
                <a:spcPts val="2000"/>
              </a:spcBef>
            </a:pPr>
            <a:r>
              <a:rPr lang="en-US" dirty="0"/>
              <a:t>Attitude dynamics are nonlinear with body velocity, and for realistic non diagonal inertia matrices have multiple nonlinearities.</a:t>
            </a:r>
          </a:p>
          <a:p>
            <a:endParaRPr lang="en-US" dirty="0"/>
          </a:p>
          <a:p>
            <a:r>
              <a:rPr lang="en-US" dirty="0"/>
              <a:t>Idea: separate the controller design into 3 scenarios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b="1" dirty="0"/>
              <a:t>Detumbling / recovery</a:t>
            </a:r>
            <a:r>
              <a:rPr lang="en-US" dirty="0"/>
              <a:t>- Global exponential stability (</a:t>
            </a:r>
            <a:r>
              <a:rPr lang="en-US" dirty="0" err="1"/>
              <a:t>Lyapanov</a:t>
            </a:r>
            <a:r>
              <a:rPr lang="en-US" dirty="0"/>
              <a:t> controller design to drive rotation to zero)</a:t>
            </a:r>
          </a:p>
          <a:p>
            <a:pPr lvl="1"/>
            <a:r>
              <a:rPr lang="en-US" b="1" dirty="0"/>
              <a:t>Transition to desired attitude </a:t>
            </a:r>
            <a:r>
              <a:rPr lang="en-US" dirty="0"/>
              <a:t>– slow, possibly local waypoints for local trajectory</a:t>
            </a:r>
            <a:endParaRPr lang="en-US" b="1" dirty="0"/>
          </a:p>
          <a:p>
            <a:pPr lvl="1"/>
            <a:r>
              <a:rPr lang="en-US" b="1" dirty="0"/>
              <a:t>Error minimization near desired attitude / waypoint </a:t>
            </a:r>
            <a:r>
              <a:rPr lang="en-US" dirty="0"/>
              <a:t>– linearized control law with high performance.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338D7-F3C3-BED2-BA9E-8348917A36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0628" y="1170830"/>
            <a:ext cx="4420217" cy="2124371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CE21524-1201-7C04-15FF-82D764963E9D}"/>
                  </a:ext>
                </a:extLst>
              </p:cNvPr>
              <p:cNvSpPr txBox="1"/>
              <p:nvPr/>
            </p:nvSpPr>
            <p:spPr>
              <a:xfrm>
                <a:off x="8236085" y="4520739"/>
                <a:ext cx="3458028" cy="1736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𝜔</m:t>
                      </m:r>
                    </m:oMath>
                  </m:oMathPara>
                </a14:m>
                <a:endParaRPr lang="en-US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acc>
                            <m:accPr>
                              <m:chr m:val="̇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𝜔</m:t>
                              </m:r>
                            </m:e>
                          </m:acc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𝜔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&lt;0</m:t>
                      </m:r>
                    </m:oMath>
                  </m:oMathPara>
                </a14:m>
                <a:endParaRPr lang="en-US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acc>
                        <m:accPr>
                          <m:chr m:val="̇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</m:acc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𝜔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i="1" dirty="0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𝑏</m:t>
                          </m:r>
                        </m:sub>
                      </m:sSub>
                      <m:d>
                        <m:dPr>
                          <m:ctrlPr>
                            <a:rPr lang="en-US" b="1" i="1" dirty="0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dirty="0">
                              <a:latin typeface="Cambria Math" panose="02040503050406030204" pitchFamily="18" charset="0"/>
                            </a:rPr>
                            <m:t>𝜏</m:t>
                          </m:r>
                          <m:r>
                            <a:rPr lang="en-US" b="1" i="1" dirty="0">
                              <a:latin typeface="Cambria Math" panose="02040503050406030204" pitchFamily="18" charset="0"/>
                            </a:rPr>
                            <m:t> +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i="1" dirty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en-US" i="1" dirty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b="0" i="1" dirty="0" err="1">
                                          <a:latin typeface="Cambria Math" panose="02040503050406030204" pitchFamily="18" charset="0"/>
                                        </a:rPr>
                                        <m:t>𝑤</m:t>
                                      </m:r>
                                    </m:e>
                                    <m:sub>
                                      <m:r>
                                        <a:rPr lang="en-US" b="0" i="1" dirty="0">
                                          <a:latin typeface="Cambria Math" panose="02040503050406030204" pitchFamily="18" charset="0"/>
                                        </a:rPr>
                                        <m:t>𝑏</m:t>
                                      </m:r>
                                    </m:sub>
                                  </m:sSub>
                                </m:e>
                              </m:d>
                            </m:e>
                            <m:sub>
                              <m:r>
                                <a:rPr lang="en-US" b="0" i="1" dirty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>
                                  <a:latin typeface="Cambria Math" panose="02040503050406030204" pitchFamily="18" charset="0"/>
                                </a:rPr>
                                <m:t> </m:t>
                              </m:r>
                              <m:r>
                                <a:rPr lang="en-US" b="0" i="1" dirty="0" err="1">
                                  <a:latin typeface="Cambria Math" panose="02040503050406030204" pitchFamily="18" charset="0"/>
                                </a:rPr>
                                <m:t>𝐼</m:t>
                              </m:r>
                            </m:e>
                            <m:sub>
                              <m:r>
                                <a:rPr lang="en-US" b="0" i="1" dirty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  <m:r>
                            <a:rPr lang="en-US" b="0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i="1" dirty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dirty="0" err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b="0" i="1" dirty="0">
                                  <a:latin typeface="Cambria Math" panose="02040503050406030204" pitchFamily="18" charset="0"/>
                                </a:rPr>
                                <m:t>𝑏</m:t>
                              </m:r>
                            </m:sub>
                          </m:sSub>
                        </m:e>
                      </m:d>
                      <m:r>
                        <a:rPr lang="en-US" b="1" i="1" dirty="0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b="0" i="1" dirty="0"/>
              </a:p>
              <a:p>
                <a:pPr/>
                <a:endParaRPr lang="en-US" i="1" dirty="0"/>
              </a:p>
              <a:p>
                <a:pPr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𝜏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&lt;−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bSup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𝜔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</m:e>
                        </m:d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𝜔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i="1" dirty="0"/>
                  <a:t> </a:t>
                </a:r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7CE21524-1201-7C04-15FF-82D764963E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36085" y="4520739"/>
                <a:ext cx="3458028" cy="1736245"/>
              </a:xfrm>
              <a:prstGeom prst="rect">
                <a:avLst/>
              </a:prstGeom>
              <a:blipFill>
                <a:blip r:embed="rId3"/>
                <a:stretch>
                  <a:fillRect b="-28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10FD8E51-ACD3-D016-2FD8-44999B539126}"/>
              </a:ext>
            </a:extLst>
          </p:cNvPr>
          <p:cNvSpPr txBox="1"/>
          <p:nvPr/>
        </p:nvSpPr>
        <p:spPr>
          <a:xfrm>
            <a:off x="8138809" y="3858160"/>
            <a:ext cx="3262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Globally exponentially stable </a:t>
            </a:r>
            <a:r>
              <a:rPr lang="en-US" dirty="0" err="1"/>
              <a:t>lyapanov</a:t>
            </a:r>
            <a:r>
              <a:rPr lang="en-US" dirty="0"/>
              <a:t>-based controller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C50EDDC-D5F4-A05D-5B0A-D5C8EA700EB2}"/>
              </a:ext>
            </a:extLst>
          </p:cNvPr>
          <p:cNvCxnSpPr/>
          <p:nvPr/>
        </p:nvCxnSpPr>
        <p:spPr>
          <a:xfrm flipV="1">
            <a:off x="7911830" y="4504491"/>
            <a:ext cx="396888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17774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6356</TotalTime>
  <Words>1597</Words>
  <Application>Microsoft Office PowerPoint</Application>
  <PresentationFormat>Widescreen</PresentationFormat>
  <Paragraphs>210</Paragraphs>
  <Slides>26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Arial Unicode MS</vt:lpstr>
      <vt:lpstr>Barlow</vt:lpstr>
      <vt:lpstr>Calibri</vt:lpstr>
      <vt:lpstr>Calibri Light</vt:lpstr>
      <vt:lpstr>Cambria Math</vt:lpstr>
      <vt:lpstr>Google Sans</vt:lpstr>
      <vt:lpstr>Noto Mono</vt:lpstr>
      <vt:lpstr>Office Theme</vt:lpstr>
      <vt:lpstr>Spacecraft Estimation and Control</vt:lpstr>
      <vt:lpstr>Pt 1: Attitude Estimation in Orbit</vt:lpstr>
      <vt:lpstr>Frames of Reference</vt:lpstr>
      <vt:lpstr>Orbit Simulation</vt:lpstr>
      <vt:lpstr>Sensors: Locations, Rate, and Noise Characteristics</vt:lpstr>
      <vt:lpstr>Kalman Filtering Estimates vs Truth</vt:lpstr>
      <vt:lpstr>Pt 2: Spacecraft Control</vt:lpstr>
      <vt:lpstr>Pt 2: Spacecraft Control</vt:lpstr>
      <vt:lpstr>Attitude Controller – Problem Description</vt:lpstr>
      <vt:lpstr>Attitude Controller – Coarse Control</vt:lpstr>
      <vt:lpstr>Attitude Controller – Coarse Control</vt:lpstr>
      <vt:lpstr>Attitude Controller – Coarse Control</vt:lpstr>
      <vt:lpstr>Attitude Controller – Fine Control</vt:lpstr>
      <vt:lpstr>Attitude Controller – fine control</vt:lpstr>
      <vt:lpstr>Attitude Controller – fine control</vt:lpstr>
      <vt:lpstr>Takeaways</vt:lpstr>
      <vt:lpstr>Orbital Disturbances</vt:lpstr>
      <vt:lpstr>Pt 3: Use realistic actuator physics</vt:lpstr>
      <vt:lpstr>Actuator Models</vt:lpstr>
      <vt:lpstr>Actuator Locations</vt:lpstr>
      <vt:lpstr>Control system analysis</vt:lpstr>
      <vt:lpstr>Control system analysis</vt:lpstr>
      <vt:lpstr>Pt 4: Detumbling</vt:lpstr>
      <vt:lpstr>Pt 5: Reentry</vt:lpstr>
      <vt:lpstr>Pt 6: Landing</vt:lpstr>
      <vt:lpstr>Pt 7: Launch for specific orbit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Hermes</dc:creator>
  <cp:lastModifiedBy>Mark Hermes</cp:lastModifiedBy>
  <cp:revision>36</cp:revision>
  <dcterms:created xsi:type="dcterms:W3CDTF">2023-10-21T21:20:22Z</dcterms:created>
  <dcterms:modified xsi:type="dcterms:W3CDTF">2023-10-27T05:43:56Z</dcterms:modified>
</cp:coreProperties>
</file>

<file path=docProps/thumbnail.jpeg>
</file>